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1462" r:id="rId2"/>
    <p:sldId id="1573" r:id="rId3"/>
    <p:sldId id="1575" r:id="rId4"/>
    <p:sldId id="1565" r:id="rId5"/>
    <p:sldId id="1583" r:id="rId6"/>
    <p:sldId id="1550" r:id="rId7"/>
    <p:sldId id="1582" r:id="rId8"/>
    <p:sldId id="1569" r:id="rId9"/>
  </p:sldIdLst>
  <p:sldSz cx="12192000" cy="6858000"/>
  <p:notesSz cx="6805613" cy="9944100"/>
  <p:defaultTextStyle>
    <a:defPPr>
      <a:defRPr lang="tr-TR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1CA2633-CCCE-4E16-AAE4-78F374C7A1B9}">
          <p14:sldIdLst/>
        </p14:section>
        <p14:section name="Başlıksız Bölüm" id="{FCA67B83-38E0-4BDB-831E-985F5A2C8342}">
          <p14:sldIdLst>
            <p14:sldId id="1462"/>
            <p14:sldId id="1573"/>
            <p14:sldId id="1575"/>
            <p14:sldId id="1565"/>
            <p14:sldId id="1583"/>
            <p14:sldId id="1550"/>
            <p14:sldId id="1582"/>
            <p14:sldId id="15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81BE"/>
    <a:srgbClr val="2005EB"/>
    <a:srgbClr val="66FF66"/>
    <a:srgbClr val="FFFF66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5" autoAdjust="0"/>
    <p:restoredTop sz="97586" autoAdjust="0"/>
  </p:normalViewPr>
  <p:slideViewPr>
    <p:cSldViewPr>
      <p:cViewPr varScale="1">
        <p:scale>
          <a:sx n="69" d="100"/>
          <a:sy n="69" d="100"/>
        </p:scale>
        <p:origin x="90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4224" y="0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fld id="{3C5DA9F0-B6AB-4707-9E8E-209FC12B7E0F}" type="datetimeFigureOut">
              <a:rPr lang="tr-TR" smtClean="0"/>
              <a:t>6.06.2018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4224" y="9445546"/>
            <a:ext cx="2949791" cy="498555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fld id="{A0376A59-9604-4B45-944E-35735C26BE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88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4943" y="3"/>
            <a:ext cx="2949099" cy="498933"/>
          </a:xfrm>
          <a:prstGeom prst="rect">
            <a:avLst/>
          </a:prstGeom>
        </p:spPr>
        <p:txBody>
          <a:bodyPr vert="horz" lIns="91667" tIns="45833" rIns="91667" bIns="4583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6.06.2018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3013"/>
            <a:ext cx="59674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7" tIns="45833" rIns="91667" bIns="4583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90"/>
          </a:xfrm>
          <a:prstGeom prst="rect">
            <a:avLst/>
          </a:prstGeom>
        </p:spPr>
        <p:txBody>
          <a:bodyPr vert="horz" lIns="91667" tIns="45833" rIns="91667" bIns="4583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4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4943" y="9445171"/>
            <a:ext cx="2949099" cy="498932"/>
          </a:xfrm>
          <a:prstGeom prst="rect">
            <a:avLst/>
          </a:prstGeom>
        </p:spPr>
        <p:txBody>
          <a:bodyPr vert="horz" lIns="91667" tIns="45833" rIns="91667" bIns="4583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103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14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2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 smtClean="0"/>
              <a:t>Asıl alt başlık stilini düzenlemek için tıklayın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44A996-4F0D-4E28-843B-913028E8834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4F0D-1567-4BB9-93E0-45ED1DDD088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43550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1C810F-9DB2-4CE5-A5ED-E80CB39FB67E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2C394-3B54-497B-A1BC-DBD0529DF7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67022"/>
      </p:ext>
    </p:extLst>
  </p:cSld>
  <p:clrMapOvr>
    <a:masterClrMapping/>
  </p:clrMapOvr>
  <p:transition spd="slow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16BDDB7-A3F3-449C-B521-7A78D818207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746D-D06C-4CCA-A71C-A75D206D25C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622664"/>
      </p:ext>
    </p:extLst>
  </p:cSld>
  <p:clrMapOvr>
    <a:masterClrMapping/>
  </p:clrMapOvr>
  <p:transition spd="slow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2EB01D-960E-43E8-8AE1-086D968B8890}" type="slidenum">
              <a:rPr lang="tr-T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tr-T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244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B82A047-0926-459A-A91F-2F9CC0F96C18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FD97-3F41-4ACE-9883-CB42E2BE273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87340"/>
      </p:ext>
    </p:extLst>
  </p:cSld>
  <p:clrMapOvr>
    <a:masterClrMapping/>
  </p:clrMapOvr>
  <p:transition spd="slow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F9F5D7C-A2C2-4652-A23A-21AEC352F760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2D4B-9886-4072-9662-264766D5261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280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743A16A-4228-49C2-B7E3-2056E5E9A89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3CF4-95D6-472F-B3D7-BF2C8BAFE08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3117"/>
      </p:ext>
    </p:extLst>
  </p:cSld>
  <p:clrMapOvr>
    <a:masterClrMapping/>
  </p:clrMapOvr>
  <p:transition spd="slow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6D3C3D-5EE5-49AF-9EA8-1DB414E16B6F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F685-5B1C-4AF1-88D4-89FD06BFAE32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730356"/>
      </p:ext>
    </p:extLst>
  </p:cSld>
  <p:clrMapOvr>
    <a:masterClrMapping/>
  </p:clrMapOvr>
  <p:transition spd="slow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BB07F5F-73E8-42B5-B19A-08E319A3542A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B9A55-6AF9-408A-887E-CA247815819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75801"/>
      </p:ext>
    </p:extLst>
  </p:cSld>
  <p:clrMapOvr>
    <a:masterClrMapping/>
  </p:clrMapOvr>
  <p:transition spd="slow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4FCCB3F-C59E-4F52-A1A0-95304FF56002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DD03-FE00-42C4-B4A1-191761D2FCA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58907"/>
      </p:ext>
    </p:extLst>
  </p:cSld>
  <p:clrMapOvr>
    <a:masterClrMapping/>
  </p:clrMapOvr>
  <p:transition spd="slow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D7544B-9DC3-4D3A-B768-40A2E7162FC5}" type="datetime1">
              <a:rPr lang="tr-TR" sz="180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6.06.2018</a:t>
            </a:fld>
            <a:endParaRPr lang="tr-TR" sz="1800">
              <a:solidFill>
                <a:prstClr val="black"/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C0DF-5B9D-493A-BBB0-26EBD9C5AA0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6837"/>
      </p:ext>
    </p:extLst>
  </p:cSld>
  <p:clrMapOvr>
    <a:masterClrMapping/>
  </p:clrMapOvr>
  <p:transition spd="slow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/>
          <p:nvPr userDrawn="1"/>
        </p:nvSpPr>
        <p:spPr>
          <a:xfrm>
            <a:off x="10887075" y="6453336"/>
            <a:ext cx="1304925" cy="177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111871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945038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400">
              <a:defRPr/>
            </a:pPr>
            <a:fld id="{1AA13480-88CA-4BA8-BA7F-E82A3B8BA99C}" type="slidenum">
              <a:rPr lang="tr-TR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kdörtgen 6"/>
          <p:cNvSpPr/>
          <p:nvPr userDrawn="1"/>
        </p:nvSpPr>
        <p:spPr>
          <a:xfrm>
            <a:off x="1631950" y="6376988"/>
            <a:ext cx="2335213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18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ADANA</a:t>
            </a:r>
            <a:r>
              <a:rPr lang="tr-TR" sz="1800" dirty="0">
                <a:solidFill>
                  <a:prstClr val="black"/>
                </a:solidFill>
                <a:latin typeface="Bookman Old Style" panose="02050604050505020204" pitchFamily="18" charset="0"/>
              </a:rPr>
              <a:t> VALİLİĞİ</a:t>
            </a:r>
          </a:p>
        </p:txBody>
      </p:sp>
      <p:pic>
        <p:nvPicPr>
          <p:cNvPr id="1029" name="Resim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6370638"/>
            <a:ext cx="271463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 userDrawn="1"/>
        </p:nvSpPr>
        <p:spPr>
          <a:xfrm>
            <a:off x="3871913" y="6462713"/>
            <a:ext cx="7024687" cy="1682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1" name="Dikdörtgen 10"/>
          <p:cNvSpPr/>
          <p:nvPr userDrawn="1"/>
        </p:nvSpPr>
        <p:spPr>
          <a:xfrm>
            <a:off x="0" y="6464300"/>
            <a:ext cx="1304925" cy="1873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2" name="Dikdörtgen 11"/>
          <p:cNvSpPr/>
          <p:nvPr userDrawn="1"/>
        </p:nvSpPr>
        <p:spPr>
          <a:xfrm>
            <a:off x="0" y="6362700"/>
            <a:ext cx="1304925" cy="9366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3" name="Dikdörtgen 12"/>
          <p:cNvSpPr/>
          <p:nvPr userDrawn="1"/>
        </p:nvSpPr>
        <p:spPr>
          <a:xfrm>
            <a:off x="3871913" y="6356351"/>
            <a:ext cx="8320087" cy="969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6" name="Dikdörtgen 15"/>
          <p:cNvSpPr/>
          <p:nvPr userDrawn="1"/>
        </p:nvSpPr>
        <p:spPr>
          <a:xfrm>
            <a:off x="0" y="534988"/>
            <a:ext cx="12192000" cy="17621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  <p:sp>
        <p:nvSpPr>
          <p:cNvPr id="18" name="Dikdörtgen 17"/>
          <p:cNvSpPr/>
          <p:nvPr userDrawn="1"/>
        </p:nvSpPr>
        <p:spPr>
          <a:xfrm>
            <a:off x="3871913" y="1079500"/>
            <a:ext cx="8320087" cy="4603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r-TR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3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 dir="l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15364" name="Metin kutusu 2"/>
          <p:cNvSpPr txBox="1">
            <a:spLocks noChangeArrowheads="1"/>
          </p:cNvSpPr>
          <p:nvPr/>
        </p:nvSpPr>
        <p:spPr bwMode="auto">
          <a:xfrm>
            <a:off x="119336" y="2132469"/>
            <a:ext cx="712879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LOGO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-KURUM ADI-</a:t>
            </a:r>
            <a:endParaRPr lang="tr-TR" altLang="tr-TR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altLang="tr-TR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C:\Users\sedatplanlama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280" y="2420888"/>
            <a:ext cx="1944216" cy="190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4323945" y="717465"/>
            <a:ext cx="785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ADANA İLİ YATIRIM VE KOORDİNASYON RAPORU 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7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Künye Bilgisi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752547"/>
              </p:ext>
            </p:extLst>
          </p:nvPr>
        </p:nvGraphicFramePr>
        <p:xfrm>
          <a:off x="407368" y="1213842"/>
          <a:ext cx="504056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360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Sahibi/Kuruluş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Adı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73539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Yeri (İlçe/İlçeler)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Karakteristik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0487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Aşaması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14985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326530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80031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21553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 Sözleşme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865252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 Teslimi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03248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İşin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Süresi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Bitim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Nakdi Gerçekleşme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790157"/>
                  </a:ext>
                </a:extLst>
              </a:tr>
              <a:tr h="236020">
                <a:tc>
                  <a:txBody>
                    <a:bodyPr/>
                    <a:lstStyle/>
                    <a:p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Fiziki Gerçekleşme  (%)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097634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72818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Görsel-1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96773"/>
              </p:ext>
            </p:extLst>
          </p:nvPr>
        </p:nvGraphicFramePr>
        <p:xfrm>
          <a:off x="407366" y="4668752"/>
          <a:ext cx="5040561" cy="68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346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Özeti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4432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66688"/>
              </p:ext>
            </p:extLst>
          </p:nvPr>
        </p:nvGraphicFramePr>
        <p:xfrm>
          <a:off x="407365" y="5407743"/>
          <a:ext cx="5040561" cy="82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</a:tblGrid>
              <a:tr h="20635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Son Durumu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5857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67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2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Finans, Dönemsel Harcama ve İhale Bilgileri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20372"/>
              </p:ext>
            </p:extLst>
          </p:nvPr>
        </p:nvGraphicFramePr>
        <p:xfrm>
          <a:off x="407367" y="1213842"/>
          <a:ext cx="504056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Bütçe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ve Harcama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88579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Bütçe Türü</a:t>
                      </a:r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415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Projenin Sektörü 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80908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 Maliyeti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(TL)</a:t>
                      </a:r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358811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Sözleşme Bedeli 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87389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01381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Önceki Yıllar 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Harcamaları </a:t>
                      </a: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Toplam Harcama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Ödenek (TL)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07084"/>
                  </a:ext>
                </a:extLst>
              </a:tr>
            </a:tbl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177385"/>
              </p:ext>
            </p:extLst>
          </p:nvPr>
        </p:nvGraphicFramePr>
        <p:xfrm>
          <a:off x="407367" y="3501008"/>
          <a:ext cx="5040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634488333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2305053173"/>
                    </a:ext>
                  </a:extLst>
                </a:gridCol>
              </a:tblGrid>
              <a:tr h="237131">
                <a:tc>
                  <a:txBody>
                    <a:bodyPr/>
                    <a:lstStyle/>
                    <a:p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Yıl İçi Dönemsel Harcama Bilgileri 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Birim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2600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Ocak-Şubat-Mart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54024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Nisan-Mayıs-Haziran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Ayları </a:t>
                      </a: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4949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Temmuz-Ağustos-Eylül Ayları Toplam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35283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kim-Kasım-Aralık Ayları Toplam Harcama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73150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67612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Görsel-2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59685"/>
              </p:ext>
            </p:extLst>
          </p:nvPr>
        </p:nvGraphicFramePr>
        <p:xfrm>
          <a:off x="385917" y="4946104"/>
          <a:ext cx="5040561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961">
                  <a:extLst>
                    <a:ext uri="{9D8B030D-6E8A-4147-A177-3AD203B41FA5}">
                      <a16:colId xmlns:a16="http://schemas.microsoft.com/office/drawing/2014/main" val="2415262640"/>
                    </a:ext>
                  </a:extLst>
                </a:gridCol>
                <a:gridCol w="2264600">
                  <a:extLst>
                    <a:ext uri="{9D8B030D-6E8A-4147-A177-3AD203B41FA5}">
                      <a16:colId xmlns:a16="http://schemas.microsoft.com/office/drawing/2014/main" val="109787015"/>
                    </a:ext>
                  </a:extLst>
                </a:gridCol>
              </a:tblGrid>
              <a:tr h="22481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768840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 Tarihi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070702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Usulü</a:t>
                      </a:r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72555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Mersis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56636"/>
                  </a:ext>
                </a:extLst>
              </a:tr>
              <a:tr h="224817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İhaleyi Alan Firma Adı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2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71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Projenin Konum ve Denetim Bilgileri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17745"/>
              </p:ext>
            </p:extLst>
          </p:nvPr>
        </p:nvGraphicFramePr>
        <p:xfrm>
          <a:off x="407368" y="1213842"/>
          <a:ext cx="5040561" cy="139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52329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9901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Konum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557983"/>
                  </a:ext>
                </a:extLst>
              </a:tr>
              <a:tr h="299016">
                <a:tc rowSpan="2">
                  <a:txBody>
                    <a:bodyPr/>
                    <a:lstStyle/>
                    <a:p>
                      <a:pPr algn="l"/>
                      <a:r>
                        <a:rPr lang="tr-TR" sz="1000" b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Konum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Enlem: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21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Boylam: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44573"/>
                  </a:ext>
                </a:extLst>
              </a:tr>
              <a:tr h="299016">
                <a:tc>
                  <a:txBody>
                    <a:bodyPr/>
                    <a:lstStyle/>
                    <a:p>
                      <a:pPr algn="l"/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Adres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4173"/>
              </p:ext>
            </p:extLst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 Harita Üzerindeki Görseli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34025"/>
              </p:ext>
            </p:extLst>
          </p:nvPr>
        </p:nvGraphicFramePr>
        <p:xfrm>
          <a:off x="407368" y="2780929"/>
          <a:ext cx="5040560" cy="330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760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1800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Bilgileri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8583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Kontrol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İdaresi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884092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000" b="0" kern="120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</a:t>
                      </a: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Tarihi (Gün/Ay/Yıl)</a:t>
                      </a:r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000" b="0" kern="120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57424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Denetmen Ad-</a:t>
                      </a:r>
                      <a:r>
                        <a:rPr lang="tr-TR" sz="1000" b="0" kern="1200" cap="none" spc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Soyad</a:t>
                      </a:r>
                      <a:r>
                        <a:rPr lang="tr-TR" sz="1000" b="0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tr-TR" sz="1000" b="0" kern="120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315290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Kurumu</a:t>
                      </a:r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9575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Unvanı </a:t>
                      </a:r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3309"/>
                  </a:ext>
                </a:extLst>
              </a:tr>
              <a:tr h="232584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T.C. Kimlik No</a:t>
                      </a:r>
                      <a:endParaRPr lang="tr-TR" sz="1000" b="0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11639"/>
                  </a:ext>
                </a:extLst>
              </a:tr>
              <a:tr h="1595712">
                <a:tc>
                  <a:txBody>
                    <a:bodyPr/>
                    <a:lstStyle/>
                    <a:p>
                      <a:pPr algn="l"/>
                      <a:r>
                        <a:rPr lang="tr-TR" sz="1000" b="0" kern="120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Denetim Açıklaması</a:t>
                      </a:r>
                    </a:p>
                    <a:p>
                      <a:pPr algn="l"/>
                      <a:endParaRPr lang="tr-TR" sz="1000" b="0" kern="1200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96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Proje Değerlendirme Bilgisi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589054"/>
              </p:ext>
            </p:extLst>
          </p:nvPr>
        </p:nvGraphicFramePr>
        <p:xfrm>
          <a:off x="452398" y="1212230"/>
          <a:ext cx="5055731" cy="512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209">
                  <a:extLst>
                    <a:ext uri="{9D8B030D-6E8A-4147-A177-3AD203B41FA5}">
                      <a16:colId xmlns:a16="http://schemas.microsoft.com/office/drawing/2014/main" val="4092644463"/>
                    </a:ext>
                  </a:extLst>
                </a:gridCol>
                <a:gridCol w="2940522">
                  <a:extLst>
                    <a:ext uri="{9D8B030D-6E8A-4147-A177-3AD203B41FA5}">
                      <a16:colId xmlns:a16="http://schemas.microsoft.com/office/drawing/2014/main" val="443503001"/>
                    </a:ext>
                  </a:extLst>
                </a:gridCol>
              </a:tblGrid>
              <a:tr h="281892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Değerlendirme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45608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Amacı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19366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Projenin Faydası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51063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Önemli Gelişmeler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878015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 Edilen Çıktılar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49083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14096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Projeye B</a:t>
                      </a:r>
                      <a:r>
                        <a:rPr lang="tr-TR" sz="1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aşlanamama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598328"/>
                  </a:ext>
                </a:extLst>
              </a:tr>
              <a:tr h="409815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Çözümlenmesi İstenen Sorun Ve Darboğazlar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1237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Sorun Ve Darboğaz Nedenleri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459552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Alınması İstenen Önlemler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41573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Takip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Edilme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4338"/>
                  </a:ext>
                </a:extLst>
              </a:tr>
              <a:tr h="409815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Valilik İnternet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Sayfasında Yayımlanma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463811"/>
                  </a:ext>
                </a:extLst>
              </a:tr>
              <a:tr h="402073">
                <a:tc>
                  <a:txBody>
                    <a:bodyPr/>
                    <a:lstStyle/>
                    <a:p>
                      <a:r>
                        <a:rPr lang="tr-TR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İlimiz İçin Önem</a:t>
                      </a:r>
                      <a:r>
                        <a:rPr lang="tr-TR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Arz Etme Durumu</a:t>
                      </a:r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638575"/>
                  </a:ext>
                </a:extLst>
              </a:tr>
            </a:tbl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/>
          </p:nvPr>
        </p:nvGraphicFramePr>
        <p:xfrm>
          <a:off x="5591944" y="1213842"/>
          <a:ext cx="640871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2122671767"/>
                    </a:ext>
                  </a:extLst>
                </a:gridCol>
              </a:tblGrid>
              <a:tr h="265689">
                <a:tc>
                  <a:txBody>
                    <a:bodyPr/>
                    <a:lstStyle/>
                    <a:p>
                      <a:pPr algn="ctr"/>
                      <a:r>
                        <a:rPr lang="tr-T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Projeye</a:t>
                      </a:r>
                      <a:r>
                        <a:rPr lang="tr-TR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Ait Görsel-3</a:t>
                      </a:r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10727"/>
                  </a:ext>
                </a:extLst>
              </a:tr>
              <a:tr h="4854951">
                <a:tc>
                  <a:txBody>
                    <a:bodyPr/>
                    <a:lstStyle/>
                    <a:p>
                      <a:endParaRPr lang="tr-T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7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60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048000" y="234888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</a:t>
            </a:r>
            <a:r>
              <a:rPr lang="tr-TR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YILI </a:t>
            </a:r>
          </a:p>
          <a:p>
            <a:pPr algn="ctr">
              <a:defRPr/>
            </a:pPr>
            <a:r>
              <a:rPr lang="tr-TR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YATIRIM TEKLİFLERİ GENEL DEĞERLENDİRMESİ</a:t>
            </a:r>
          </a:p>
        </p:txBody>
      </p:sp>
    </p:spTree>
    <p:extLst>
      <p:ext uri="{BB962C8B-B14F-4D97-AF65-F5344CB8AC3E}">
        <p14:creationId xmlns:p14="http://schemas.microsoft.com/office/powerpoint/2010/main" val="367664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YILI YATIRIM TEKLİFLERİ TABLOSU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863752" y="672167"/>
            <a:ext cx="8328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Yılı Yatırım Teklifleri Tablosu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15883"/>
              </p:ext>
            </p:extLst>
          </p:nvPr>
        </p:nvGraphicFramePr>
        <p:xfrm>
          <a:off x="479376" y="1311150"/>
          <a:ext cx="11305256" cy="4854153"/>
        </p:xfrm>
        <a:graphic>
          <a:graphicData uri="http://schemas.openxmlformats.org/drawingml/2006/table">
            <a:tbl>
              <a:tblPr/>
              <a:tblGrid>
                <a:gridCol w="452377">
                  <a:extLst>
                    <a:ext uri="{9D8B030D-6E8A-4147-A177-3AD203B41FA5}">
                      <a16:colId xmlns:a16="http://schemas.microsoft.com/office/drawing/2014/main" val="1700466039"/>
                    </a:ext>
                  </a:extLst>
                </a:gridCol>
                <a:gridCol w="1189587">
                  <a:extLst>
                    <a:ext uri="{9D8B030D-6E8A-4147-A177-3AD203B41FA5}">
                      <a16:colId xmlns:a16="http://schemas.microsoft.com/office/drawing/2014/main" val="3598237347"/>
                    </a:ext>
                  </a:extLst>
                </a:gridCol>
                <a:gridCol w="892189">
                  <a:extLst>
                    <a:ext uri="{9D8B030D-6E8A-4147-A177-3AD203B41FA5}">
                      <a16:colId xmlns:a16="http://schemas.microsoft.com/office/drawing/2014/main" val="1801292985"/>
                    </a:ext>
                  </a:extLst>
                </a:gridCol>
                <a:gridCol w="720453">
                  <a:extLst>
                    <a:ext uri="{9D8B030D-6E8A-4147-A177-3AD203B41FA5}">
                      <a16:colId xmlns:a16="http://schemas.microsoft.com/office/drawing/2014/main" val="1460628958"/>
                    </a:ext>
                  </a:extLst>
                </a:gridCol>
                <a:gridCol w="837737">
                  <a:extLst>
                    <a:ext uri="{9D8B030D-6E8A-4147-A177-3AD203B41FA5}">
                      <a16:colId xmlns:a16="http://schemas.microsoft.com/office/drawing/2014/main" val="4070821706"/>
                    </a:ext>
                  </a:extLst>
                </a:gridCol>
                <a:gridCol w="804227">
                  <a:extLst>
                    <a:ext uri="{9D8B030D-6E8A-4147-A177-3AD203B41FA5}">
                      <a16:colId xmlns:a16="http://schemas.microsoft.com/office/drawing/2014/main" val="2747923103"/>
                    </a:ext>
                  </a:extLst>
                </a:gridCol>
                <a:gridCol w="804227">
                  <a:extLst>
                    <a:ext uri="{9D8B030D-6E8A-4147-A177-3AD203B41FA5}">
                      <a16:colId xmlns:a16="http://schemas.microsoft.com/office/drawing/2014/main" val="4206917895"/>
                    </a:ext>
                  </a:extLst>
                </a:gridCol>
                <a:gridCol w="737208">
                  <a:extLst>
                    <a:ext uri="{9D8B030D-6E8A-4147-A177-3AD203B41FA5}">
                      <a16:colId xmlns:a16="http://schemas.microsoft.com/office/drawing/2014/main" val="477765983"/>
                    </a:ext>
                  </a:extLst>
                </a:gridCol>
                <a:gridCol w="837737">
                  <a:extLst>
                    <a:ext uri="{9D8B030D-6E8A-4147-A177-3AD203B41FA5}">
                      <a16:colId xmlns:a16="http://schemas.microsoft.com/office/drawing/2014/main" val="969126097"/>
                    </a:ext>
                  </a:extLst>
                </a:gridCol>
                <a:gridCol w="942454">
                  <a:extLst>
                    <a:ext uri="{9D8B030D-6E8A-4147-A177-3AD203B41FA5}">
                      <a16:colId xmlns:a16="http://schemas.microsoft.com/office/drawing/2014/main" val="2367997660"/>
                    </a:ext>
                  </a:extLst>
                </a:gridCol>
                <a:gridCol w="837737">
                  <a:extLst>
                    <a:ext uri="{9D8B030D-6E8A-4147-A177-3AD203B41FA5}">
                      <a16:colId xmlns:a16="http://schemas.microsoft.com/office/drawing/2014/main" val="3630043896"/>
                    </a:ext>
                  </a:extLst>
                </a:gridCol>
                <a:gridCol w="2249323">
                  <a:extLst>
                    <a:ext uri="{9D8B030D-6E8A-4147-A177-3AD203B41FA5}">
                      <a16:colId xmlns:a16="http://schemas.microsoft.com/office/drawing/2014/main" val="2465588939"/>
                    </a:ext>
                  </a:extLst>
                </a:gridCol>
              </a:tblGrid>
              <a:tr h="300722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5730"/>
                  </a:ext>
                </a:extLst>
              </a:tr>
              <a:tr h="2506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effectLst/>
                          <a:latin typeface="Arial" panose="020B0604020202020204" pitchFamily="34" charset="0"/>
                        </a:rPr>
                        <a:t>SEKTÖR           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854477"/>
                  </a:ext>
                </a:extLst>
              </a:tr>
              <a:tr h="3508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effectLst/>
                          <a:latin typeface="Arial" panose="020B0604020202020204" pitchFamily="34" charset="0"/>
                        </a:rPr>
                        <a:t>KURULUŞ         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1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effectLst/>
                          <a:latin typeface="AbakuTLSymSans"/>
                        </a:rPr>
                        <a:t>Bin TL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943174"/>
                  </a:ext>
                </a:extLst>
              </a:tr>
              <a:tr h="19296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 SIRA 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PROJE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YER                      (İL VE İLÇE)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KARAKTERİSTİK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İŞİN BAŞLAMA / BİTİŞ TARİHİ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                  PROJE TUTARI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          2019 YILI YATIRIMI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PROJENİN GEREKÇESİ</a:t>
                      </a:r>
                      <a:b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(Dayandığı plan, hizmet vereceği</a:t>
                      </a:r>
                      <a:b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 alan ve yatırımın karakteristiği ve amacı hk.da kısa bilgi)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678997"/>
                  </a:ext>
                </a:extLst>
              </a:tr>
              <a:tr h="21301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13098"/>
                  </a:ext>
                </a:extLst>
              </a:tr>
              <a:tr h="6265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effectLst/>
                          <a:latin typeface="Arial" panose="020B0604020202020204" pitchFamily="34" charset="0"/>
                        </a:rPr>
                        <a:t>DIŞ KREDİ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effectLst/>
                          <a:latin typeface="Arial" panose="020B0604020202020204" pitchFamily="34" charset="0"/>
                        </a:rPr>
                        <a:t>ÖZKAYNAK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effectLst/>
                          <a:latin typeface="Arial" panose="020B0604020202020204" pitchFamily="34" charset="0"/>
                        </a:rPr>
                        <a:t>DIŞ KREDİ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effectLst/>
                          <a:latin typeface="Arial" panose="020B0604020202020204" pitchFamily="34" charset="0"/>
                        </a:rPr>
                        <a:t>ÖZKAYNAK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502766"/>
                  </a:ext>
                </a:extLst>
              </a:tr>
              <a:tr h="7016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710706"/>
                  </a:ext>
                </a:extLst>
              </a:tr>
              <a:tr h="7016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716820"/>
                  </a:ext>
                </a:extLst>
              </a:tr>
              <a:tr h="1077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7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42584"/>
                  </a:ext>
                </a:extLst>
              </a:tr>
              <a:tr h="4385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051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11"/>
          <p:cNvSpPr txBox="1">
            <a:spLocks noChangeArrowheads="1"/>
          </p:cNvSpPr>
          <p:nvPr/>
        </p:nvSpPr>
        <p:spPr bwMode="auto">
          <a:xfrm>
            <a:off x="5876925" y="4533900"/>
            <a:ext cx="71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sz="1200" smtClean="0">
                <a:solidFill>
                  <a:prstClr val="white"/>
                </a:solidFill>
              </a:rPr>
              <a:t>ADANA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25AB5F-60C2-4875-B6F6-19F1E2ED615C}" type="slidenum">
              <a:rPr lang="tr-TR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7328" y="33184"/>
            <a:ext cx="1209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ADI</a:t>
            </a:r>
            <a:endParaRPr lang="tr-T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783632" y="672167"/>
            <a:ext cx="9408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ctr"/>
            <a:r>
              <a:rPr lang="tr-TR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Kurum Yatırım Takip  ve Koordinasyon Yetkilileri</a:t>
            </a:r>
            <a:endParaRPr lang="tr-T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38889"/>
              </p:ext>
            </p:extLst>
          </p:nvPr>
        </p:nvGraphicFramePr>
        <p:xfrm>
          <a:off x="1334716" y="1264794"/>
          <a:ext cx="10665941" cy="4597853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1088876">
                  <a:extLst>
                    <a:ext uri="{9D8B030D-6E8A-4147-A177-3AD203B41FA5}">
                      <a16:colId xmlns:a16="http://schemas.microsoft.com/office/drawing/2014/main" val="4004084703"/>
                    </a:ext>
                  </a:extLst>
                </a:gridCol>
                <a:gridCol w="1109734">
                  <a:extLst>
                    <a:ext uri="{9D8B030D-6E8A-4147-A177-3AD203B41FA5}">
                      <a16:colId xmlns:a16="http://schemas.microsoft.com/office/drawing/2014/main" val="556051094"/>
                    </a:ext>
                  </a:extLst>
                </a:gridCol>
                <a:gridCol w="1225590">
                  <a:extLst>
                    <a:ext uri="{9D8B030D-6E8A-4147-A177-3AD203B41FA5}">
                      <a16:colId xmlns:a16="http://schemas.microsoft.com/office/drawing/2014/main" val="3061728186"/>
                    </a:ext>
                  </a:extLst>
                </a:gridCol>
                <a:gridCol w="1378788">
                  <a:extLst>
                    <a:ext uri="{9D8B030D-6E8A-4147-A177-3AD203B41FA5}">
                      <a16:colId xmlns:a16="http://schemas.microsoft.com/office/drawing/2014/main" val="3553319360"/>
                    </a:ext>
                  </a:extLst>
                </a:gridCol>
                <a:gridCol w="1304259">
                  <a:extLst>
                    <a:ext uri="{9D8B030D-6E8A-4147-A177-3AD203B41FA5}">
                      <a16:colId xmlns:a16="http://schemas.microsoft.com/office/drawing/2014/main" val="4120611924"/>
                    </a:ext>
                  </a:extLst>
                </a:gridCol>
                <a:gridCol w="1676904">
                  <a:extLst>
                    <a:ext uri="{9D8B030D-6E8A-4147-A177-3AD203B41FA5}">
                      <a16:colId xmlns:a16="http://schemas.microsoft.com/office/drawing/2014/main" val="2278316307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1451079073"/>
                    </a:ext>
                  </a:extLst>
                </a:gridCol>
                <a:gridCol w="1440895">
                  <a:extLst>
                    <a:ext uri="{9D8B030D-6E8A-4147-A177-3AD203B41FA5}">
                      <a16:colId xmlns:a16="http://schemas.microsoft.com/office/drawing/2014/main" val="2477210563"/>
                    </a:ext>
                  </a:extLst>
                </a:gridCol>
              </a:tblGrid>
              <a:tr h="687919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 YATIRIM TAKİP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VE KOORDİNASYON YETKİLİLERİ</a:t>
                      </a:r>
                      <a:endParaRPr lang="tr-T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tr-T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(İl Koordinasyon Kurulu Verileri Ve Yatırımlar Hakkında Valilik Makamına Sunulmak Üzere</a:t>
                      </a:r>
                      <a:r>
                        <a:rPr lang="tr-TR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Veren) Yetkililer</a:t>
                      </a:r>
                      <a:endParaRPr lang="tr-T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8337536"/>
                  </a:ext>
                </a:extLst>
              </a:tr>
              <a:tr h="9002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Adı-Soyadı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Unvanı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Görevi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İş Telefonu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b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Dahili No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 Telefonu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Kurumun </a:t>
                      </a:r>
                    </a:p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E- Posta Adresi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Personelin</a:t>
                      </a:r>
                    </a:p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E- Posta Adresi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Faks</a:t>
                      </a:r>
                      <a:r>
                        <a:rPr lang="tr-TR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Numarası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046374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18324020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tr-TR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Yetkili/Uzman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286895"/>
                  </a:ext>
                </a:extLst>
              </a:tr>
              <a:tr h="100323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Müdür/Başkan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5505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6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9397</TotalTime>
  <Words>385</Words>
  <Application>Microsoft Office PowerPoint</Application>
  <PresentationFormat>Geniş ekran</PresentationFormat>
  <Paragraphs>204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AbakuTLSymSans</vt:lpstr>
      <vt:lpstr>Arial</vt:lpstr>
      <vt:lpstr>Bookman Old Style</vt:lpstr>
      <vt:lpstr>Calibri</vt:lpstr>
      <vt:lpstr>Calibri Light</vt:lpstr>
      <vt:lpstr>Times New Roman</vt:lpstr>
      <vt:lpstr>1_Office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İnci BOĞA</cp:lastModifiedBy>
  <cp:revision>1063</cp:revision>
  <cp:lastPrinted>2017-12-14T07:26:56Z</cp:lastPrinted>
  <dcterms:created xsi:type="dcterms:W3CDTF">2013-12-10T10:55:21Z</dcterms:created>
  <dcterms:modified xsi:type="dcterms:W3CDTF">2018-06-06T11:05:33Z</dcterms:modified>
</cp:coreProperties>
</file>