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4.xml" ContentType="application/vnd.openxmlformats-officedocument.theme+xml"/>
  <Override PartName="/ppt/slideLayouts/slideLayout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  <p:sldMasterId id="2147483663" r:id="rId2"/>
    <p:sldMasterId id="2147483665" r:id="rId3"/>
    <p:sldMasterId id="2147483668" r:id="rId4"/>
    <p:sldMasterId id="2147483671" r:id="rId5"/>
  </p:sldMasterIdLst>
  <p:notesMasterIdLst>
    <p:notesMasterId r:id="rId68"/>
  </p:notesMasterIdLst>
  <p:sldIdLst>
    <p:sldId id="363" r:id="rId6"/>
    <p:sldId id="445" r:id="rId7"/>
    <p:sldId id="421" r:id="rId8"/>
    <p:sldId id="266" r:id="rId9"/>
    <p:sldId id="428" r:id="rId10"/>
    <p:sldId id="534" r:id="rId11"/>
    <p:sldId id="292" r:id="rId12"/>
    <p:sldId id="533" r:id="rId13"/>
    <p:sldId id="294" r:id="rId14"/>
    <p:sldId id="484" r:id="rId15"/>
    <p:sldId id="485" r:id="rId16"/>
    <p:sldId id="419" r:id="rId17"/>
    <p:sldId id="367" r:id="rId18"/>
    <p:sldId id="298" r:id="rId19"/>
    <p:sldId id="545" r:id="rId20"/>
    <p:sldId id="446" r:id="rId21"/>
    <p:sldId id="450" r:id="rId22"/>
    <p:sldId id="451" r:id="rId23"/>
    <p:sldId id="449" r:id="rId24"/>
    <p:sldId id="452" r:id="rId25"/>
    <p:sldId id="546" r:id="rId26"/>
    <p:sldId id="453" r:id="rId27"/>
    <p:sldId id="454" r:id="rId28"/>
    <p:sldId id="455" r:id="rId29"/>
    <p:sldId id="535" r:id="rId30"/>
    <p:sldId id="536" r:id="rId31"/>
    <p:sldId id="537" r:id="rId32"/>
    <p:sldId id="456" r:id="rId33"/>
    <p:sldId id="457" r:id="rId34"/>
    <p:sldId id="458" r:id="rId35"/>
    <p:sldId id="459" r:id="rId36"/>
    <p:sldId id="460" r:id="rId37"/>
    <p:sldId id="544" r:id="rId38"/>
    <p:sldId id="547" r:id="rId39"/>
    <p:sldId id="543" r:id="rId40"/>
    <p:sldId id="540" r:id="rId41"/>
    <p:sldId id="539" r:id="rId42"/>
    <p:sldId id="541" r:id="rId43"/>
    <p:sldId id="538" r:id="rId44"/>
    <p:sldId id="479" r:id="rId45"/>
    <p:sldId id="480" r:id="rId46"/>
    <p:sldId id="461" r:id="rId47"/>
    <p:sldId id="462" r:id="rId48"/>
    <p:sldId id="463" r:id="rId49"/>
    <p:sldId id="464" r:id="rId50"/>
    <p:sldId id="465" r:id="rId51"/>
    <p:sldId id="466" r:id="rId52"/>
    <p:sldId id="467" r:id="rId53"/>
    <p:sldId id="468" r:id="rId54"/>
    <p:sldId id="469" r:id="rId55"/>
    <p:sldId id="470" r:id="rId56"/>
    <p:sldId id="471" r:id="rId57"/>
    <p:sldId id="472" r:id="rId58"/>
    <p:sldId id="542" r:id="rId59"/>
    <p:sldId id="473" r:id="rId60"/>
    <p:sldId id="474" r:id="rId61"/>
    <p:sldId id="429" r:id="rId62"/>
    <p:sldId id="430" r:id="rId63"/>
    <p:sldId id="476" r:id="rId64"/>
    <p:sldId id="477" r:id="rId65"/>
    <p:sldId id="478" r:id="rId66"/>
    <p:sldId id="420" r:id="rId67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8B5C17A-AEE6-928F-CC95-66B4EE5594CA}" name="Şükrü Yılmaz" initials="ŞY" userId="a6e968656b7a2c79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B63E3F"/>
    <a:srgbClr val="2F5597"/>
    <a:srgbClr val="497BAE"/>
    <a:srgbClr val="FF6600"/>
    <a:srgbClr val="497B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Koyu Stil 2 - Vurgu 1/Vurgu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DBED569-4797-4DF1-A0F4-6AAB3CD982D8}" styleName="Açık Stil 3 - Vurgu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623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116" y="1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63" Type="http://schemas.openxmlformats.org/officeDocument/2006/relationships/slide" Target="slides/slide58.xml"/><Relationship Id="rId6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slide" Target="slides/slide61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6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slide" Target="slides/slide59.xml"/><Relationship Id="rId69" Type="http://schemas.openxmlformats.org/officeDocument/2006/relationships/presProps" Target="presProp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slide" Target="slides/slide62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microsoft.com/office/2018/10/relationships/authors" Target="author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Relationship Id="rId34" Type="http://schemas.openxmlformats.org/officeDocument/2006/relationships/slide" Target="slides/slide29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7" Type="http://schemas.openxmlformats.org/officeDocument/2006/relationships/slide" Target="slides/slide2.xml"/><Relationship Id="rId71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987487-3A09-4367-81BC-7A15E804754E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tr-TR"/>
        </a:p>
      </dgm:t>
    </dgm:pt>
    <dgm:pt modelId="{936E395D-10AA-4901-AD63-2A04582BE731}">
      <dgm:prSet phldrT="[Metin]" custT="1"/>
      <dgm:spPr/>
      <dgm:t>
        <a:bodyPr/>
        <a:lstStyle/>
        <a:p>
          <a:r>
            <a:rPr lang="tr-TR" sz="1000" dirty="0">
              <a:latin typeface="Arial" panose="020B0604020202020204" pitchFamily="34" charset="0"/>
              <a:cs typeface="Arial" panose="020B0604020202020204" pitchFamily="34" charset="0"/>
            </a:rPr>
            <a:t>İhale ilanı ve   dokümanın oluşturulma ve indirilmeye başlanması</a:t>
          </a:r>
        </a:p>
      </dgm:t>
    </dgm:pt>
    <dgm:pt modelId="{FEDE5761-5A31-4CD2-9201-15849D911E48}" type="parTrans" cxnId="{735DF894-D6EF-4342-A263-C4539AD89909}">
      <dgm:prSet/>
      <dgm:spPr/>
      <dgm:t>
        <a:bodyPr/>
        <a:lstStyle/>
        <a:p>
          <a:endParaRPr lang="tr-TR"/>
        </a:p>
      </dgm:t>
    </dgm:pt>
    <dgm:pt modelId="{70CB6A67-9C9E-4F28-B621-010399CFBE5B}" type="sibTrans" cxnId="{735DF894-D6EF-4342-A263-C4539AD89909}">
      <dgm:prSet/>
      <dgm:spPr/>
      <dgm:t>
        <a:bodyPr/>
        <a:lstStyle/>
        <a:p>
          <a:endParaRPr lang="tr-TR"/>
        </a:p>
      </dgm:t>
    </dgm:pt>
    <dgm:pt modelId="{3BF799F8-A369-452D-90EF-1DFBA95A9F66}">
      <dgm:prSet phldrT="[Metin]" custT="1"/>
      <dgm:spPr/>
      <dgm:t>
        <a:bodyPr/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000" kern="120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İsteklilerin EKAP a kayıt zorunluluğu &amp; Tebligatın EKAP üzerinden gönderimine başlanması  </a:t>
          </a:r>
          <a:endParaRPr lang="tr-TR" sz="1000" kern="1200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9FA7EC9D-C658-48FF-95A0-8005B535C235}" type="parTrans" cxnId="{70050BAE-900F-4A0D-AFD5-CB47E1F4C37F}">
      <dgm:prSet/>
      <dgm:spPr/>
      <dgm:t>
        <a:bodyPr/>
        <a:lstStyle/>
        <a:p>
          <a:endParaRPr lang="tr-TR"/>
        </a:p>
      </dgm:t>
    </dgm:pt>
    <dgm:pt modelId="{846E6B12-D0E0-4224-AD83-F848CC757C24}" type="sibTrans" cxnId="{70050BAE-900F-4A0D-AFD5-CB47E1F4C37F}">
      <dgm:prSet/>
      <dgm:spPr/>
      <dgm:t>
        <a:bodyPr/>
        <a:lstStyle/>
        <a:p>
          <a:endParaRPr lang="tr-TR"/>
        </a:p>
      </dgm:t>
    </dgm:pt>
    <dgm:pt modelId="{45A967F9-0CA5-468D-A4A1-C36D829ED6CC}">
      <dgm:prSet phldrT="[Metin]" custT="1"/>
      <dgm:spPr/>
      <dgm:t>
        <a:bodyPr/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000" kern="1200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Tekliflerin elektronik ortamda gönderimine başlanması</a:t>
          </a:r>
        </a:p>
      </dgm:t>
    </dgm:pt>
    <dgm:pt modelId="{36F42CE9-DC1D-4FD2-8E1F-1504AE3D643A}" type="parTrans" cxnId="{9DBED42B-EFF3-4296-9062-069FDEB493B0}">
      <dgm:prSet/>
      <dgm:spPr/>
      <dgm:t>
        <a:bodyPr/>
        <a:lstStyle/>
        <a:p>
          <a:endParaRPr lang="tr-TR"/>
        </a:p>
      </dgm:t>
    </dgm:pt>
    <dgm:pt modelId="{8E9F8A8B-770D-446D-B374-080C02183629}" type="sibTrans" cxnId="{9DBED42B-EFF3-4296-9062-069FDEB493B0}">
      <dgm:prSet/>
      <dgm:spPr/>
      <dgm:t>
        <a:bodyPr/>
        <a:lstStyle/>
        <a:p>
          <a:endParaRPr lang="tr-TR"/>
        </a:p>
      </dgm:t>
    </dgm:pt>
    <dgm:pt modelId="{9CFD62E4-185E-42EA-A018-10B3AF4E2DF9}">
      <dgm:prSet phldrT="[Metin]" custT="1"/>
      <dgm:spPr/>
      <dgm:t>
        <a:bodyPr/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chemeClr val="accent3"/>
            </a:buClr>
          </a:pPr>
          <a:r>
            <a:rPr lang="tr-TR" sz="1000" b="0" kern="1200" dirty="0">
              <a:latin typeface="Arial" panose="020B0604020202020204" pitchFamily="34" charset="0"/>
              <a:cs typeface="Arial" panose="020B0604020202020204" pitchFamily="34" charset="0"/>
            </a:rPr>
            <a:t>Elektronik eksiltme uygulamasının devreye alınması</a:t>
          </a:r>
          <a:endParaRPr lang="tr-TR" sz="1000" b="0" kern="1200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C012431D-2C6C-474E-B58C-F2C64170164E}" type="parTrans" cxnId="{5A8123FE-CE64-4CC3-A8C1-26B4CA3C1E84}">
      <dgm:prSet/>
      <dgm:spPr/>
      <dgm:t>
        <a:bodyPr/>
        <a:lstStyle/>
        <a:p>
          <a:endParaRPr lang="tr-TR"/>
        </a:p>
      </dgm:t>
    </dgm:pt>
    <dgm:pt modelId="{841FBF10-3C1B-4840-AE81-476053ECEB16}" type="sibTrans" cxnId="{5A8123FE-CE64-4CC3-A8C1-26B4CA3C1E84}">
      <dgm:prSet/>
      <dgm:spPr/>
      <dgm:t>
        <a:bodyPr/>
        <a:lstStyle/>
        <a:p>
          <a:endParaRPr lang="tr-TR"/>
        </a:p>
      </dgm:t>
    </dgm:pt>
    <dgm:pt modelId="{6E7C8238-50AC-4C59-9645-152C1BBDC05D}">
      <dgm:prSet phldrT="[Metin]" custT="1"/>
      <dgm:spPr/>
      <dgm:t>
        <a:bodyPr/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chemeClr val="accent3"/>
            </a:buClr>
          </a:pPr>
          <a:r>
            <a:rPr lang="tr-TR" sz="1000" b="0" kern="1200">
              <a:latin typeface="Arial" panose="020B0604020202020204" pitchFamily="34" charset="0"/>
              <a:cs typeface="Arial" panose="020B0604020202020204" pitchFamily="34" charset="0"/>
            </a:rPr>
            <a:t>E-ihalenin tüm alım türlerinde uygulanabilir hale gelmesi. </a:t>
          </a:r>
          <a:endParaRPr lang="tr-TR" sz="1000" b="0" kern="1200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50A4E7B4-04E6-4138-9C43-77BC988E7FB5}" type="parTrans" cxnId="{54A45668-A5E9-47C7-9043-EA42E9CB638B}">
      <dgm:prSet/>
      <dgm:spPr/>
      <dgm:t>
        <a:bodyPr/>
        <a:lstStyle/>
        <a:p>
          <a:endParaRPr lang="tr-TR"/>
        </a:p>
      </dgm:t>
    </dgm:pt>
    <dgm:pt modelId="{741433AA-60F0-4606-A1B9-9DCAFBA5B537}" type="sibTrans" cxnId="{54A45668-A5E9-47C7-9043-EA42E9CB638B}">
      <dgm:prSet/>
      <dgm:spPr/>
      <dgm:t>
        <a:bodyPr/>
        <a:lstStyle/>
        <a:p>
          <a:endParaRPr lang="tr-TR"/>
        </a:p>
      </dgm:t>
    </dgm:pt>
    <dgm:pt modelId="{9B85E629-8750-43D7-9249-A6C52AF6DACB}">
      <dgm:prSet phldrT="[Metin]" custT="1"/>
      <dgm:spPr/>
      <dgm:t>
        <a:bodyPr/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chemeClr val="accent3"/>
            </a:buClr>
          </a:pPr>
          <a:r>
            <a:rPr lang="tr-TR" sz="1000" b="0" kern="1200" dirty="0">
              <a:latin typeface="Arial" panose="020B0604020202020204" pitchFamily="34" charset="0"/>
              <a:cs typeface="Arial" panose="020B0604020202020204" pitchFamily="34" charset="0"/>
            </a:rPr>
            <a:t>E-şikâyetin devreye alınması &amp; e-</a:t>
          </a:r>
          <a:r>
            <a:rPr lang="tr-TR" sz="1000" b="0" kern="1200" dirty="0" err="1">
              <a:latin typeface="Arial" panose="020B0604020202020204" pitchFamily="34" charset="0"/>
              <a:cs typeface="Arial" panose="020B0604020202020204" pitchFamily="34" charset="0"/>
            </a:rPr>
            <a:t>gtm</a:t>
          </a:r>
          <a:r>
            <a:rPr lang="tr-TR" sz="1000" b="0" kern="1200" dirty="0">
              <a:latin typeface="Arial" panose="020B0604020202020204" pitchFamily="34" charset="0"/>
              <a:cs typeface="Arial" panose="020B0604020202020204" pitchFamily="34" charset="0"/>
            </a:rPr>
            <a:t> zorunlu hale getirilmesi</a:t>
          </a:r>
          <a:endParaRPr lang="tr-TR" sz="1000" b="0" kern="1200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E8B7EB17-C6F1-4AEE-8AE7-FACAF854208B}" type="parTrans" cxnId="{D21D50DF-D5DE-4F02-A1C6-85B8B1247E66}">
      <dgm:prSet/>
      <dgm:spPr/>
      <dgm:t>
        <a:bodyPr/>
        <a:lstStyle/>
        <a:p>
          <a:endParaRPr lang="tr-TR"/>
        </a:p>
      </dgm:t>
    </dgm:pt>
    <dgm:pt modelId="{E58F31DA-8EDF-4C8D-BBE7-140227B0F305}" type="sibTrans" cxnId="{D21D50DF-D5DE-4F02-A1C6-85B8B1247E66}">
      <dgm:prSet/>
      <dgm:spPr/>
      <dgm:t>
        <a:bodyPr/>
        <a:lstStyle/>
        <a:p>
          <a:endParaRPr lang="tr-TR"/>
        </a:p>
      </dgm:t>
    </dgm:pt>
    <dgm:pt modelId="{D8D0E7E8-A0AA-44ED-BF26-41D860A6D355}">
      <dgm:prSet phldrT="[Metin]" custT="1"/>
      <dgm:spPr/>
      <dgm:t>
        <a:bodyPr/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chemeClr val="accent3"/>
            </a:buClr>
          </a:pPr>
          <a:r>
            <a:rPr lang="tr-TR" sz="1000" b="0" kern="1200" dirty="0">
              <a:latin typeface="Arial" panose="020B0604020202020204" pitchFamily="34" charset="0"/>
              <a:cs typeface="Arial" panose="020B0604020202020204" pitchFamily="34" charset="0"/>
            </a:rPr>
            <a:t>Açık ihale ve 21/(b), (c) ve (f)’de e- ihale zorunluluğu</a:t>
          </a:r>
          <a:endParaRPr lang="tr-TR" sz="1000" b="0" kern="1200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50AC9057-C6CA-4C8A-A000-E5633321D908}" type="parTrans" cxnId="{F73184EA-D2C8-4EAA-9555-1B26D82B6F13}">
      <dgm:prSet/>
      <dgm:spPr/>
      <dgm:t>
        <a:bodyPr/>
        <a:lstStyle/>
        <a:p>
          <a:endParaRPr lang="tr-TR"/>
        </a:p>
      </dgm:t>
    </dgm:pt>
    <dgm:pt modelId="{DD342B43-C0AF-49E1-9DEF-F8A936D4BD93}" type="sibTrans" cxnId="{F73184EA-D2C8-4EAA-9555-1B26D82B6F13}">
      <dgm:prSet/>
      <dgm:spPr/>
      <dgm:t>
        <a:bodyPr/>
        <a:lstStyle/>
        <a:p>
          <a:endParaRPr lang="tr-TR"/>
        </a:p>
      </dgm:t>
    </dgm:pt>
    <dgm:pt modelId="{EC2C0464-CEE3-4C81-8657-38EB50A29FA8}">
      <dgm:prSet/>
      <dgm:spPr/>
      <dgm:t>
        <a:bodyPr/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chemeClr val="accent3"/>
            </a:buClr>
          </a:pPr>
          <a:r>
            <a:rPr lang="tr-TR" b="0" dirty="0"/>
            <a:t>E-itirazen şikâyetin devreye alınması</a:t>
          </a:r>
        </a:p>
      </dgm:t>
    </dgm:pt>
    <dgm:pt modelId="{A80206A1-10FB-4AFB-BECE-2C04ACA7446A}" type="parTrans" cxnId="{722628A1-8ADA-4E50-A4E3-FDAC74D51E6C}">
      <dgm:prSet/>
      <dgm:spPr/>
      <dgm:t>
        <a:bodyPr/>
        <a:lstStyle/>
        <a:p>
          <a:endParaRPr lang="tr-TR"/>
        </a:p>
      </dgm:t>
    </dgm:pt>
    <dgm:pt modelId="{14E1000F-A169-481E-87CB-C76FE7201E7F}" type="sibTrans" cxnId="{722628A1-8ADA-4E50-A4E3-FDAC74D51E6C}">
      <dgm:prSet/>
      <dgm:spPr/>
      <dgm:t>
        <a:bodyPr/>
        <a:lstStyle/>
        <a:p>
          <a:endParaRPr lang="tr-TR"/>
        </a:p>
      </dgm:t>
    </dgm:pt>
    <dgm:pt modelId="{011EA3A0-A104-4069-AEDB-4E97FEA8FDBD}">
      <dgm:prSet phldrT="[Metin]" custT="1"/>
      <dgm:spPr/>
      <dgm:t>
        <a:bodyPr/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chemeClr val="accent3"/>
            </a:buClr>
          </a:pPr>
          <a:r>
            <a:rPr lang="tr-TR" sz="1000" b="0" kern="1200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Elektronik kamu alımları sisteminin yürürlüğe girişi</a:t>
          </a:r>
        </a:p>
      </dgm:t>
    </dgm:pt>
    <dgm:pt modelId="{9CDAD58F-4318-41CD-B280-826386B4F685}" type="parTrans" cxnId="{F62F9D04-E141-4E14-9270-100FAA26698D}">
      <dgm:prSet/>
      <dgm:spPr/>
      <dgm:t>
        <a:bodyPr/>
        <a:lstStyle/>
        <a:p>
          <a:endParaRPr lang="tr-TR"/>
        </a:p>
      </dgm:t>
    </dgm:pt>
    <dgm:pt modelId="{BBC76A47-9BA9-4A71-87B1-1ABCD7716176}" type="sibTrans" cxnId="{F62F9D04-E141-4E14-9270-100FAA26698D}">
      <dgm:prSet/>
      <dgm:spPr/>
      <dgm:t>
        <a:bodyPr/>
        <a:lstStyle/>
        <a:p>
          <a:endParaRPr lang="tr-TR"/>
        </a:p>
      </dgm:t>
    </dgm:pt>
    <dgm:pt modelId="{D70EE6ED-30CE-4711-A5CF-D883B10B4379}" type="pres">
      <dgm:prSet presAssocID="{00987487-3A09-4367-81BC-7A15E804754E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tr-TR"/>
        </a:p>
      </dgm:t>
    </dgm:pt>
    <dgm:pt modelId="{82D0CFE6-25C8-4916-AC6B-E31AAE45F83F}" type="pres">
      <dgm:prSet presAssocID="{936E395D-10AA-4901-AD63-2A04582BE731}" presName="composite" presStyleCnt="0"/>
      <dgm:spPr/>
    </dgm:pt>
    <dgm:pt modelId="{68111DEA-A007-4864-8B3C-25A0976D86D5}" type="pres">
      <dgm:prSet presAssocID="{936E395D-10AA-4901-AD63-2A04582BE731}" presName="LShape" presStyleLbl="alignNode1" presStyleIdx="0" presStyleCnt="17">
        <dgm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</dgm:pt>
    <dgm:pt modelId="{1A2514A0-D313-4DC4-9074-FC1473D94BF7}" type="pres">
      <dgm:prSet presAssocID="{936E395D-10AA-4901-AD63-2A04582BE731}" presName="ParentText" presStyleLbl="revTx" presStyleIdx="0" presStyleCnt="9" custScaleX="9833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0513B73-E596-4219-A2A1-A57CCC751C32}" type="pres">
      <dgm:prSet presAssocID="{936E395D-10AA-4901-AD63-2A04582BE731}" presName="Triangle" presStyleLbl="alignNode1" presStyleIdx="1" presStyleCnt="17"/>
      <dgm:spPr/>
    </dgm:pt>
    <dgm:pt modelId="{00272756-D3B8-4582-9701-8EC83D2F417E}" type="pres">
      <dgm:prSet presAssocID="{70CB6A67-9C9E-4F28-B621-010399CFBE5B}" presName="sibTrans" presStyleCnt="0"/>
      <dgm:spPr/>
    </dgm:pt>
    <dgm:pt modelId="{B94208E8-EB38-46FF-B8EC-3E22E27E5B4D}" type="pres">
      <dgm:prSet presAssocID="{70CB6A67-9C9E-4F28-B621-010399CFBE5B}" presName="space" presStyleCnt="0"/>
      <dgm:spPr/>
    </dgm:pt>
    <dgm:pt modelId="{7614F017-CD4B-44E1-BDFB-0404AE152AE3}" type="pres">
      <dgm:prSet presAssocID="{3BF799F8-A369-452D-90EF-1DFBA95A9F66}" presName="composite" presStyleCnt="0"/>
      <dgm:spPr/>
    </dgm:pt>
    <dgm:pt modelId="{BB1D140D-EC38-4043-A609-3F9381C17CBE}" type="pres">
      <dgm:prSet presAssocID="{3BF799F8-A369-452D-90EF-1DFBA95A9F66}" presName="LShape" presStyleLbl="alignNode1" presStyleIdx="2" presStyleCnt="17"/>
      <dgm:spPr/>
    </dgm:pt>
    <dgm:pt modelId="{D107507A-92A3-4FB5-B11B-B2EB8F64FFE3}" type="pres">
      <dgm:prSet presAssocID="{3BF799F8-A369-452D-90EF-1DFBA95A9F66}" presName="ParentText" presStyleLbl="revTx" presStyleIdx="1" presStyleCnt="9" custScaleX="10110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A0CC9C6-827F-4246-8D58-E250EE588B91}" type="pres">
      <dgm:prSet presAssocID="{3BF799F8-A369-452D-90EF-1DFBA95A9F66}" presName="Triangle" presStyleLbl="alignNode1" presStyleIdx="3" presStyleCnt="17"/>
      <dgm:spPr/>
    </dgm:pt>
    <dgm:pt modelId="{558352C4-8839-40C2-AF6B-AA087F4E5DAD}" type="pres">
      <dgm:prSet presAssocID="{846E6B12-D0E0-4224-AD83-F848CC757C24}" presName="sibTrans" presStyleCnt="0"/>
      <dgm:spPr/>
    </dgm:pt>
    <dgm:pt modelId="{02F09EA4-C585-42E1-B4A5-08B755AFAB53}" type="pres">
      <dgm:prSet presAssocID="{846E6B12-D0E0-4224-AD83-F848CC757C24}" presName="space" presStyleCnt="0"/>
      <dgm:spPr/>
    </dgm:pt>
    <dgm:pt modelId="{FA9C6E84-92BD-4300-B9C1-3F54658CDB95}" type="pres">
      <dgm:prSet presAssocID="{45A967F9-0CA5-468D-A4A1-C36D829ED6CC}" presName="composite" presStyleCnt="0"/>
      <dgm:spPr/>
    </dgm:pt>
    <dgm:pt modelId="{39631C2F-F365-46CB-8530-9FF6A7AFD0A9}" type="pres">
      <dgm:prSet presAssocID="{45A967F9-0CA5-468D-A4A1-C36D829ED6CC}" presName="LShape" presStyleLbl="alignNode1" presStyleIdx="4" presStyleCnt="17"/>
      <dgm:spPr>
        <a:solidFill>
          <a:srgbClr val="FF0000"/>
        </a:solidFill>
        <a:ln>
          <a:solidFill>
            <a:srgbClr val="FF0000"/>
          </a:solidFill>
        </a:ln>
      </dgm:spPr>
    </dgm:pt>
    <dgm:pt modelId="{F050EE2B-25A8-40E9-8970-1F536FCC86FB}" type="pres">
      <dgm:prSet presAssocID="{45A967F9-0CA5-468D-A4A1-C36D829ED6CC}" presName="ParentText" presStyleLbl="revTx" presStyleIdx="2" presStyleCnt="9" custScaleX="10110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1A1D29F-1E6E-4260-BF6F-BF9BC74B1094}" type="pres">
      <dgm:prSet presAssocID="{45A967F9-0CA5-468D-A4A1-C36D829ED6CC}" presName="Triangle" presStyleLbl="alignNode1" presStyleIdx="5" presStyleCnt="17"/>
      <dgm:spPr/>
    </dgm:pt>
    <dgm:pt modelId="{02072891-6AF3-4C70-907A-705C7B45A630}" type="pres">
      <dgm:prSet presAssocID="{8E9F8A8B-770D-446D-B374-080C02183629}" presName="sibTrans" presStyleCnt="0"/>
      <dgm:spPr/>
    </dgm:pt>
    <dgm:pt modelId="{B8E962DB-187C-4C54-9741-93F2ECAB71D7}" type="pres">
      <dgm:prSet presAssocID="{8E9F8A8B-770D-446D-B374-080C02183629}" presName="space" presStyleCnt="0"/>
      <dgm:spPr/>
    </dgm:pt>
    <dgm:pt modelId="{CEBD7DFA-4EF4-4A49-966F-B8C4D0BAF38A}" type="pres">
      <dgm:prSet presAssocID="{9CFD62E4-185E-42EA-A018-10B3AF4E2DF9}" presName="composite" presStyleCnt="0"/>
      <dgm:spPr/>
    </dgm:pt>
    <dgm:pt modelId="{F4771CD8-19A4-4EFF-8D5E-070404CFC78A}" type="pres">
      <dgm:prSet presAssocID="{9CFD62E4-185E-42EA-A018-10B3AF4E2DF9}" presName="LShape" presStyleLbl="alignNode1" presStyleIdx="6" presStyleCnt="17"/>
      <dgm:spPr/>
    </dgm:pt>
    <dgm:pt modelId="{A03185D9-5C81-4AE6-80B0-8340773F7D98}" type="pres">
      <dgm:prSet presAssocID="{9CFD62E4-185E-42EA-A018-10B3AF4E2DF9}" presName="ParentText" presStyleLbl="revTx" presStyleIdx="3" presStyleCnt="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C89C414-528A-4FA4-9A0A-3E90AC567245}" type="pres">
      <dgm:prSet presAssocID="{9CFD62E4-185E-42EA-A018-10B3AF4E2DF9}" presName="Triangle" presStyleLbl="alignNode1" presStyleIdx="7" presStyleCnt="17"/>
      <dgm:spPr/>
    </dgm:pt>
    <dgm:pt modelId="{91BAF281-2D1C-490E-ADEC-F8A92DBB50BC}" type="pres">
      <dgm:prSet presAssocID="{841FBF10-3C1B-4840-AE81-476053ECEB16}" presName="sibTrans" presStyleCnt="0"/>
      <dgm:spPr/>
    </dgm:pt>
    <dgm:pt modelId="{9908283B-FC5B-49BE-9E4A-FC5311E3B898}" type="pres">
      <dgm:prSet presAssocID="{841FBF10-3C1B-4840-AE81-476053ECEB16}" presName="space" presStyleCnt="0"/>
      <dgm:spPr/>
    </dgm:pt>
    <dgm:pt modelId="{972CEDA4-76FE-4AD6-993E-B6C22FB3DD1D}" type="pres">
      <dgm:prSet presAssocID="{6E7C8238-50AC-4C59-9645-152C1BBDC05D}" presName="composite" presStyleCnt="0"/>
      <dgm:spPr/>
    </dgm:pt>
    <dgm:pt modelId="{ABE0D374-F633-42EF-8C2A-086934396C30}" type="pres">
      <dgm:prSet presAssocID="{6E7C8238-50AC-4C59-9645-152C1BBDC05D}" presName="LShape" presStyleLbl="alignNode1" presStyleIdx="8" presStyleCnt="17"/>
      <dgm:spPr/>
    </dgm:pt>
    <dgm:pt modelId="{47379B9D-01A4-4EDA-B057-BFFB8F075D77}" type="pres">
      <dgm:prSet presAssocID="{6E7C8238-50AC-4C59-9645-152C1BBDC05D}" presName="ParentText" presStyleLbl="revTx" presStyleIdx="4" presStyleCnt="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88B1858-E8AA-4440-B65F-371DE3822D7C}" type="pres">
      <dgm:prSet presAssocID="{6E7C8238-50AC-4C59-9645-152C1BBDC05D}" presName="Triangle" presStyleLbl="alignNode1" presStyleIdx="9" presStyleCnt="17"/>
      <dgm:spPr/>
    </dgm:pt>
    <dgm:pt modelId="{EE7198F5-CB70-47E3-A625-52F074455277}" type="pres">
      <dgm:prSet presAssocID="{741433AA-60F0-4606-A1B9-9DCAFBA5B537}" presName="sibTrans" presStyleCnt="0"/>
      <dgm:spPr/>
    </dgm:pt>
    <dgm:pt modelId="{8A9C7CA4-F9CB-4A85-842C-0699FFD491F6}" type="pres">
      <dgm:prSet presAssocID="{741433AA-60F0-4606-A1B9-9DCAFBA5B537}" presName="space" presStyleCnt="0"/>
      <dgm:spPr/>
    </dgm:pt>
    <dgm:pt modelId="{0C65EAF7-8F44-4066-B1A6-FA7CD37B4D86}" type="pres">
      <dgm:prSet presAssocID="{9B85E629-8750-43D7-9249-A6C52AF6DACB}" presName="composite" presStyleCnt="0"/>
      <dgm:spPr/>
    </dgm:pt>
    <dgm:pt modelId="{A6AB502D-3C27-4D11-9EEB-1AFA8A6F5B38}" type="pres">
      <dgm:prSet presAssocID="{9B85E629-8750-43D7-9249-A6C52AF6DACB}" presName="LShape" presStyleLbl="alignNode1" presStyleIdx="10" presStyleCnt="17"/>
      <dgm:spPr/>
    </dgm:pt>
    <dgm:pt modelId="{80DA920D-34EF-4E8B-B691-0AAEBE7425D7}" type="pres">
      <dgm:prSet presAssocID="{9B85E629-8750-43D7-9249-A6C52AF6DACB}" presName="ParentText" presStyleLbl="revTx" presStyleIdx="5" presStyleCnt="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486C589-165A-4750-950D-DE8F079F697E}" type="pres">
      <dgm:prSet presAssocID="{9B85E629-8750-43D7-9249-A6C52AF6DACB}" presName="Triangle" presStyleLbl="alignNode1" presStyleIdx="11" presStyleCnt="17"/>
      <dgm:spPr/>
    </dgm:pt>
    <dgm:pt modelId="{B9D3145A-78E4-4B32-B680-4B8F74798D72}" type="pres">
      <dgm:prSet presAssocID="{E58F31DA-8EDF-4C8D-BBE7-140227B0F305}" presName="sibTrans" presStyleCnt="0"/>
      <dgm:spPr/>
    </dgm:pt>
    <dgm:pt modelId="{832BB52F-04AC-4914-AEBF-7E0579357615}" type="pres">
      <dgm:prSet presAssocID="{E58F31DA-8EDF-4C8D-BBE7-140227B0F305}" presName="space" presStyleCnt="0"/>
      <dgm:spPr/>
    </dgm:pt>
    <dgm:pt modelId="{70DEF79E-5A67-498F-AD90-444015985484}" type="pres">
      <dgm:prSet presAssocID="{EC2C0464-CEE3-4C81-8657-38EB50A29FA8}" presName="composite" presStyleCnt="0"/>
      <dgm:spPr/>
    </dgm:pt>
    <dgm:pt modelId="{3DB95525-F70B-4E9F-9E6A-98BA9D14D518}" type="pres">
      <dgm:prSet presAssocID="{EC2C0464-CEE3-4C81-8657-38EB50A29FA8}" presName="LShape" presStyleLbl="alignNode1" presStyleIdx="12" presStyleCnt="17"/>
      <dgm:spPr/>
    </dgm:pt>
    <dgm:pt modelId="{FCC769F2-6D45-425B-A6D9-1A852894A4DB}" type="pres">
      <dgm:prSet presAssocID="{EC2C0464-CEE3-4C81-8657-38EB50A29FA8}" presName="ParentText" presStyleLbl="revTx" presStyleIdx="6" presStyleCnt="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E7F4A83-0F53-470B-89B9-68BE97F1822D}" type="pres">
      <dgm:prSet presAssocID="{EC2C0464-CEE3-4C81-8657-38EB50A29FA8}" presName="Triangle" presStyleLbl="alignNode1" presStyleIdx="13" presStyleCnt="17"/>
      <dgm:spPr/>
    </dgm:pt>
    <dgm:pt modelId="{BC95877E-FCF6-489C-B930-2C09ED039F01}" type="pres">
      <dgm:prSet presAssocID="{14E1000F-A169-481E-87CB-C76FE7201E7F}" presName="sibTrans" presStyleCnt="0"/>
      <dgm:spPr/>
    </dgm:pt>
    <dgm:pt modelId="{0937B592-EE56-4F3A-913F-3328420A8FE3}" type="pres">
      <dgm:prSet presAssocID="{14E1000F-A169-481E-87CB-C76FE7201E7F}" presName="space" presStyleCnt="0"/>
      <dgm:spPr/>
    </dgm:pt>
    <dgm:pt modelId="{3DA1249C-E0FF-485A-865D-61BB0961CCB5}" type="pres">
      <dgm:prSet presAssocID="{D8D0E7E8-A0AA-44ED-BF26-41D860A6D355}" presName="composite" presStyleCnt="0"/>
      <dgm:spPr/>
    </dgm:pt>
    <dgm:pt modelId="{81127380-682E-4B72-8879-19A04614539C}" type="pres">
      <dgm:prSet presAssocID="{D8D0E7E8-A0AA-44ED-BF26-41D860A6D355}" presName="LShape" presStyleLbl="alignNode1" presStyleIdx="14" presStyleCnt="17"/>
      <dgm:spPr/>
    </dgm:pt>
    <dgm:pt modelId="{124D1F69-4FFB-45D7-8FB9-AF14C3D72FED}" type="pres">
      <dgm:prSet presAssocID="{D8D0E7E8-A0AA-44ED-BF26-41D860A6D355}" presName="ParentText" presStyleLbl="revTx" presStyleIdx="7" presStyleCnt="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81F8B27-5823-43FF-82B8-2EDB4453AED4}" type="pres">
      <dgm:prSet presAssocID="{D8D0E7E8-A0AA-44ED-BF26-41D860A6D355}" presName="Triangle" presStyleLbl="alignNode1" presStyleIdx="15" presStyleCnt="17"/>
      <dgm:spPr/>
    </dgm:pt>
    <dgm:pt modelId="{D4A0F0D9-5E7E-4457-B434-AA313803A075}" type="pres">
      <dgm:prSet presAssocID="{DD342B43-C0AF-49E1-9DEF-F8A936D4BD93}" presName="sibTrans" presStyleCnt="0"/>
      <dgm:spPr/>
    </dgm:pt>
    <dgm:pt modelId="{A35E2403-EB39-47DF-BB8B-79BF5D973F10}" type="pres">
      <dgm:prSet presAssocID="{DD342B43-C0AF-49E1-9DEF-F8A936D4BD93}" presName="space" presStyleCnt="0"/>
      <dgm:spPr/>
    </dgm:pt>
    <dgm:pt modelId="{58DBEDD0-A738-40B7-91FE-CA548F872F98}" type="pres">
      <dgm:prSet presAssocID="{011EA3A0-A104-4069-AEDB-4E97FEA8FDBD}" presName="composite" presStyleCnt="0"/>
      <dgm:spPr/>
    </dgm:pt>
    <dgm:pt modelId="{D02738DD-5A25-46B7-B22B-01427D4BF1FA}" type="pres">
      <dgm:prSet presAssocID="{011EA3A0-A104-4069-AEDB-4E97FEA8FDBD}" presName="LShape" presStyleLbl="alignNode1" presStyleIdx="16" presStyleCnt="17"/>
      <dgm:spPr/>
    </dgm:pt>
    <dgm:pt modelId="{08FF25C6-5AC4-484A-8F33-2CE77035ADD0}" type="pres">
      <dgm:prSet presAssocID="{011EA3A0-A104-4069-AEDB-4E97FEA8FDBD}" presName="ParentText" presStyleLbl="revTx" presStyleIdx="8" presStyleCnt="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921CA577-CFE1-48AB-A340-DE975BA36CA0}" type="presOf" srcId="{45A967F9-0CA5-468D-A4A1-C36D829ED6CC}" destId="{F050EE2B-25A8-40E9-8970-1F536FCC86FB}" srcOrd="0" destOrd="0" presId="urn:microsoft.com/office/officeart/2009/3/layout/StepUpProcess"/>
    <dgm:cxn modelId="{F1D14FB3-578A-4C45-8DE9-D280DE465736}" type="presOf" srcId="{EC2C0464-CEE3-4C81-8657-38EB50A29FA8}" destId="{FCC769F2-6D45-425B-A6D9-1A852894A4DB}" srcOrd="0" destOrd="0" presId="urn:microsoft.com/office/officeart/2009/3/layout/StepUpProcess"/>
    <dgm:cxn modelId="{F62F9D04-E141-4E14-9270-100FAA26698D}" srcId="{00987487-3A09-4367-81BC-7A15E804754E}" destId="{011EA3A0-A104-4069-AEDB-4E97FEA8FDBD}" srcOrd="8" destOrd="0" parTransId="{9CDAD58F-4318-41CD-B280-826386B4F685}" sibTransId="{BBC76A47-9BA9-4A71-87B1-1ABCD7716176}"/>
    <dgm:cxn modelId="{F73184EA-D2C8-4EAA-9555-1B26D82B6F13}" srcId="{00987487-3A09-4367-81BC-7A15E804754E}" destId="{D8D0E7E8-A0AA-44ED-BF26-41D860A6D355}" srcOrd="7" destOrd="0" parTransId="{50AC9057-C6CA-4C8A-A000-E5633321D908}" sibTransId="{DD342B43-C0AF-49E1-9DEF-F8A936D4BD93}"/>
    <dgm:cxn modelId="{54A45668-A5E9-47C7-9043-EA42E9CB638B}" srcId="{00987487-3A09-4367-81BC-7A15E804754E}" destId="{6E7C8238-50AC-4C59-9645-152C1BBDC05D}" srcOrd="4" destOrd="0" parTransId="{50A4E7B4-04E6-4138-9C43-77BC988E7FB5}" sibTransId="{741433AA-60F0-4606-A1B9-9DCAFBA5B537}"/>
    <dgm:cxn modelId="{735DF894-D6EF-4342-A263-C4539AD89909}" srcId="{00987487-3A09-4367-81BC-7A15E804754E}" destId="{936E395D-10AA-4901-AD63-2A04582BE731}" srcOrd="0" destOrd="0" parTransId="{FEDE5761-5A31-4CD2-9201-15849D911E48}" sibTransId="{70CB6A67-9C9E-4F28-B621-010399CFBE5B}"/>
    <dgm:cxn modelId="{C593B8BA-54B4-4C0C-B125-9854577E1AA6}" type="presOf" srcId="{00987487-3A09-4367-81BC-7A15E804754E}" destId="{D70EE6ED-30CE-4711-A5CF-D883B10B4379}" srcOrd="0" destOrd="0" presId="urn:microsoft.com/office/officeart/2009/3/layout/StepUpProcess"/>
    <dgm:cxn modelId="{722628A1-8ADA-4E50-A4E3-FDAC74D51E6C}" srcId="{00987487-3A09-4367-81BC-7A15E804754E}" destId="{EC2C0464-CEE3-4C81-8657-38EB50A29FA8}" srcOrd="6" destOrd="0" parTransId="{A80206A1-10FB-4AFB-BECE-2C04ACA7446A}" sibTransId="{14E1000F-A169-481E-87CB-C76FE7201E7F}"/>
    <dgm:cxn modelId="{9DBED42B-EFF3-4296-9062-069FDEB493B0}" srcId="{00987487-3A09-4367-81BC-7A15E804754E}" destId="{45A967F9-0CA5-468D-A4A1-C36D829ED6CC}" srcOrd="2" destOrd="0" parTransId="{36F42CE9-DC1D-4FD2-8E1F-1504AE3D643A}" sibTransId="{8E9F8A8B-770D-446D-B374-080C02183629}"/>
    <dgm:cxn modelId="{A0E8D273-4450-4538-A9A9-B774215D0A0B}" type="presOf" srcId="{9B85E629-8750-43D7-9249-A6C52AF6DACB}" destId="{80DA920D-34EF-4E8B-B691-0AAEBE7425D7}" srcOrd="0" destOrd="0" presId="urn:microsoft.com/office/officeart/2009/3/layout/StepUpProcess"/>
    <dgm:cxn modelId="{D21D50DF-D5DE-4F02-A1C6-85B8B1247E66}" srcId="{00987487-3A09-4367-81BC-7A15E804754E}" destId="{9B85E629-8750-43D7-9249-A6C52AF6DACB}" srcOrd="5" destOrd="0" parTransId="{E8B7EB17-C6F1-4AEE-8AE7-FACAF854208B}" sibTransId="{E58F31DA-8EDF-4C8D-BBE7-140227B0F305}"/>
    <dgm:cxn modelId="{4C6167CC-E341-4F30-BB62-42A534FD3575}" type="presOf" srcId="{3BF799F8-A369-452D-90EF-1DFBA95A9F66}" destId="{D107507A-92A3-4FB5-B11B-B2EB8F64FFE3}" srcOrd="0" destOrd="0" presId="urn:microsoft.com/office/officeart/2009/3/layout/StepUpProcess"/>
    <dgm:cxn modelId="{6B30587C-C4E6-4AE0-880B-040EBCFA160B}" type="presOf" srcId="{9CFD62E4-185E-42EA-A018-10B3AF4E2DF9}" destId="{A03185D9-5C81-4AE6-80B0-8340773F7D98}" srcOrd="0" destOrd="0" presId="urn:microsoft.com/office/officeart/2009/3/layout/StepUpProcess"/>
    <dgm:cxn modelId="{DD51BF3E-B6AE-4A27-BAA0-BB2424D17C6D}" type="presOf" srcId="{936E395D-10AA-4901-AD63-2A04582BE731}" destId="{1A2514A0-D313-4DC4-9074-FC1473D94BF7}" srcOrd="0" destOrd="0" presId="urn:microsoft.com/office/officeart/2009/3/layout/StepUpProcess"/>
    <dgm:cxn modelId="{C557BBBF-8D09-452D-B78D-061F1FE846B9}" type="presOf" srcId="{D8D0E7E8-A0AA-44ED-BF26-41D860A6D355}" destId="{124D1F69-4FFB-45D7-8FB9-AF14C3D72FED}" srcOrd="0" destOrd="0" presId="urn:microsoft.com/office/officeart/2009/3/layout/StepUpProcess"/>
    <dgm:cxn modelId="{5A8123FE-CE64-4CC3-A8C1-26B4CA3C1E84}" srcId="{00987487-3A09-4367-81BC-7A15E804754E}" destId="{9CFD62E4-185E-42EA-A018-10B3AF4E2DF9}" srcOrd="3" destOrd="0" parTransId="{C012431D-2C6C-474E-B58C-F2C64170164E}" sibTransId="{841FBF10-3C1B-4840-AE81-476053ECEB16}"/>
    <dgm:cxn modelId="{70050BAE-900F-4A0D-AFD5-CB47E1F4C37F}" srcId="{00987487-3A09-4367-81BC-7A15E804754E}" destId="{3BF799F8-A369-452D-90EF-1DFBA95A9F66}" srcOrd="1" destOrd="0" parTransId="{9FA7EC9D-C658-48FF-95A0-8005B535C235}" sibTransId="{846E6B12-D0E0-4224-AD83-F848CC757C24}"/>
    <dgm:cxn modelId="{783B605B-15F5-4F0A-91F5-9DDCCAE6AC1A}" type="presOf" srcId="{011EA3A0-A104-4069-AEDB-4E97FEA8FDBD}" destId="{08FF25C6-5AC4-484A-8F33-2CE77035ADD0}" srcOrd="0" destOrd="0" presId="urn:microsoft.com/office/officeart/2009/3/layout/StepUpProcess"/>
    <dgm:cxn modelId="{3B420B5D-B53E-484C-8A8B-D772532CFD02}" type="presOf" srcId="{6E7C8238-50AC-4C59-9645-152C1BBDC05D}" destId="{47379B9D-01A4-4EDA-B057-BFFB8F075D77}" srcOrd="0" destOrd="0" presId="urn:microsoft.com/office/officeart/2009/3/layout/StepUpProcess"/>
    <dgm:cxn modelId="{4E08EFB5-069A-4739-ACEF-85C70FBFED9C}" type="presParOf" srcId="{D70EE6ED-30CE-4711-A5CF-D883B10B4379}" destId="{82D0CFE6-25C8-4916-AC6B-E31AAE45F83F}" srcOrd="0" destOrd="0" presId="urn:microsoft.com/office/officeart/2009/3/layout/StepUpProcess"/>
    <dgm:cxn modelId="{79102690-C5C3-40B9-9BC6-B05B600553B6}" type="presParOf" srcId="{82D0CFE6-25C8-4916-AC6B-E31AAE45F83F}" destId="{68111DEA-A007-4864-8B3C-25A0976D86D5}" srcOrd="0" destOrd="0" presId="urn:microsoft.com/office/officeart/2009/3/layout/StepUpProcess"/>
    <dgm:cxn modelId="{8F434F32-C094-4A40-8160-2686EA42ABC0}" type="presParOf" srcId="{82D0CFE6-25C8-4916-AC6B-E31AAE45F83F}" destId="{1A2514A0-D313-4DC4-9074-FC1473D94BF7}" srcOrd="1" destOrd="0" presId="urn:microsoft.com/office/officeart/2009/3/layout/StepUpProcess"/>
    <dgm:cxn modelId="{E570B25E-F617-40EB-8077-8A51DF23CD8C}" type="presParOf" srcId="{82D0CFE6-25C8-4916-AC6B-E31AAE45F83F}" destId="{70513B73-E596-4219-A2A1-A57CCC751C32}" srcOrd="2" destOrd="0" presId="urn:microsoft.com/office/officeart/2009/3/layout/StepUpProcess"/>
    <dgm:cxn modelId="{4A46AEF8-4131-4934-9E09-2AE87ABD4997}" type="presParOf" srcId="{D70EE6ED-30CE-4711-A5CF-D883B10B4379}" destId="{00272756-D3B8-4582-9701-8EC83D2F417E}" srcOrd="1" destOrd="0" presId="urn:microsoft.com/office/officeart/2009/3/layout/StepUpProcess"/>
    <dgm:cxn modelId="{FD658788-AFCF-4CD3-BA97-C95B340C551F}" type="presParOf" srcId="{00272756-D3B8-4582-9701-8EC83D2F417E}" destId="{B94208E8-EB38-46FF-B8EC-3E22E27E5B4D}" srcOrd="0" destOrd="0" presId="urn:microsoft.com/office/officeart/2009/3/layout/StepUpProcess"/>
    <dgm:cxn modelId="{5E0216D8-B9B4-45FC-9721-CED6D0FE73B0}" type="presParOf" srcId="{D70EE6ED-30CE-4711-A5CF-D883B10B4379}" destId="{7614F017-CD4B-44E1-BDFB-0404AE152AE3}" srcOrd="2" destOrd="0" presId="urn:microsoft.com/office/officeart/2009/3/layout/StepUpProcess"/>
    <dgm:cxn modelId="{E77BFD41-C280-4B48-BE80-F40B61DAD566}" type="presParOf" srcId="{7614F017-CD4B-44E1-BDFB-0404AE152AE3}" destId="{BB1D140D-EC38-4043-A609-3F9381C17CBE}" srcOrd="0" destOrd="0" presId="urn:microsoft.com/office/officeart/2009/3/layout/StepUpProcess"/>
    <dgm:cxn modelId="{80406044-45FB-4F82-90D9-A9CA1CDFBEC2}" type="presParOf" srcId="{7614F017-CD4B-44E1-BDFB-0404AE152AE3}" destId="{D107507A-92A3-4FB5-B11B-B2EB8F64FFE3}" srcOrd="1" destOrd="0" presId="urn:microsoft.com/office/officeart/2009/3/layout/StepUpProcess"/>
    <dgm:cxn modelId="{E4A0E0E1-C789-44D6-B808-9B724EE61835}" type="presParOf" srcId="{7614F017-CD4B-44E1-BDFB-0404AE152AE3}" destId="{EA0CC9C6-827F-4246-8D58-E250EE588B91}" srcOrd="2" destOrd="0" presId="urn:microsoft.com/office/officeart/2009/3/layout/StepUpProcess"/>
    <dgm:cxn modelId="{38F70392-5DBD-4E34-974E-0EBD8FE54398}" type="presParOf" srcId="{D70EE6ED-30CE-4711-A5CF-D883B10B4379}" destId="{558352C4-8839-40C2-AF6B-AA087F4E5DAD}" srcOrd="3" destOrd="0" presId="urn:microsoft.com/office/officeart/2009/3/layout/StepUpProcess"/>
    <dgm:cxn modelId="{D16C5FC2-C7CB-4B9E-9A51-EA0F7AA21211}" type="presParOf" srcId="{558352C4-8839-40C2-AF6B-AA087F4E5DAD}" destId="{02F09EA4-C585-42E1-B4A5-08B755AFAB53}" srcOrd="0" destOrd="0" presId="urn:microsoft.com/office/officeart/2009/3/layout/StepUpProcess"/>
    <dgm:cxn modelId="{13205625-E6C2-424A-A3AC-6A1A683EF9BF}" type="presParOf" srcId="{D70EE6ED-30CE-4711-A5CF-D883B10B4379}" destId="{FA9C6E84-92BD-4300-B9C1-3F54658CDB95}" srcOrd="4" destOrd="0" presId="urn:microsoft.com/office/officeart/2009/3/layout/StepUpProcess"/>
    <dgm:cxn modelId="{4984C9BD-A453-4E34-A4FC-C2029F9A6434}" type="presParOf" srcId="{FA9C6E84-92BD-4300-B9C1-3F54658CDB95}" destId="{39631C2F-F365-46CB-8530-9FF6A7AFD0A9}" srcOrd="0" destOrd="0" presId="urn:microsoft.com/office/officeart/2009/3/layout/StepUpProcess"/>
    <dgm:cxn modelId="{C8EA0FCE-445D-4324-BE1E-3D75AD0EC31B}" type="presParOf" srcId="{FA9C6E84-92BD-4300-B9C1-3F54658CDB95}" destId="{F050EE2B-25A8-40E9-8970-1F536FCC86FB}" srcOrd="1" destOrd="0" presId="urn:microsoft.com/office/officeart/2009/3/layout/StepUpProcess"/>
    <dgm:cxn modelId="{EAF64536-9E77-4033-8B0F-8CCE5CEBBC76}" type="presParOf" srcId="{FA9C6E84-92BD-4300-B9C1-3F54658CDB95}" destId="{31A1D29F-1E6E-4260-BF6F-BF9BC74B1094}" srcOrd="2" destOrd="0" presId="urn:microsoft.com/office/officeart/2009/3/layout/StepUpProcess"/>
    <dgm:cxn modelId="{C42BAF22-5EFA-4E91-AE60-FE378F8BE0AC}" type="presParOf" srcId="{D70EE6ED-30CE-4711-A5CF-D883B10B4379}" destId="{02072891-6AF3-4C70-907A-705C7B45A630}" srcOrd="5" destOrd="0" presId="urn:microsoft.com/office/officeart/2009/3/layout/StepUpProcess"/>
    <dgm:cxn modelId="{E1411E40-B3CE-4FF7-9191-A420114104D0}" type="presParOf" srcId="{02072891-6AF3-4C70-907A-705C7B45A630}" destId="{B8E962DB-187C-4C54-9741-93F2ECAB71D7}" srcOrd="0" destOrd="0" presId="urn:microsoft.com/office/officeart/2009/3/layout/StepUpProcess"/>
    <dgm:cxn modelId="{D6ACC007-4247-4EBD-A3EC-06408CB429A2}" type="presParOf" srcId="{D70EE6ED-30CE-4711-A5CF-D883B10B4379}" destId="{CEBD7DFA-4EF4-4A49-966F-B8C4D0BAF38A}" srcOrd="6" destOrd="0" presId="urn:microsoft.com/office/officeart/2009/3/layout/StepUpProcess"/>
    <dgm:cxn modelId="{6BB6C6A1-3CF7-4E5A-AC8E-98A27073DDCE}" type="presParOf" srcId="{CEBD7DFA-4EF4-4A49-966F-B8C4D0BAF38A}" destId="{F4771CD8-19A4-4EFF-8D5E-070404CFC78A}" srcOrd="0" destOrd="0" presId="urn:microsoft.com/office/officeart/2009/3/layout/StepUpProcess"/>
    <dgm:cxn modelId="{82890D1B-EBEB-4FC6-A1B7-AC1466028EB8}" type="presParOf" srcId="{CEBD7DFA-4EF4-4A49-966F-B8C4D0BAF38A}" destId="{A03185D9-5C81-4AE6-80B0-8340773F7D98}" srcOrd="1" destOrd="0" presId="urn:microsoft.com/office/officeart/2009/3/layout/StepUpProcess"/>
    <dgm:cxn modelId="{BC691356-3B09-4BA8-825F-5CAB77945DB1}" type="presParOf" srcId="{CEBD7DFA-4EF4-4A49-966F-B8C4D0BAF38A}" destId="{5C89C414-528A-4FA4-9A0A-3E90AC567245}" srcOrd="2" destOrd="0" presId="urn:microsoft.com/office/officeart/2009/3/layout/StepUpProcess"/>
    <dgm:cxn modelId="{3576E338-1B31-4854-8542-FE6480A5D8CD}" type="presParOf" srcId="{D70EE6ED-30CE-4711-A5CF-D883B10B4379}" destId="{91BAF281-2D1C-490E-ADEC-F8A92DBB50BC}" srcOrd="7" destOrd="0" presId="urn:microsoft.com/office/officeart/2009/3/layout/StepUpProcess"/>
    <dgm:cxn modelId="{1D59B1F7-264D-46E1-9A67-75A1AF476C90}" type="presParOf" srcId="{91BAF281-2D1C-490E-ADEC-F8A92DBB50BC}" destId="{9908283B-FC5B-49BE-9E4A-FC5311E3B898}" srcOrd="0" destOrd="0" presId="urn:microsoft.com/office/officeart/2009/3/layout/StepUpProcess"/>
    <dgm:cxn modelId="{21B5FC6E-FC36-4D45-93D5-C90E48E805DD}" type="presParOf" srcId="{D70EE6ED-30CE-4711-A5CF-D883B10B4379}" destId="{972CEDA4-76FE-4AD6-993E-B6C22FB3DD1D}" srcOrd="8" destOrd="0" presId="urn:microsoft.com/office/officeart/2009/3/layout/StepUpProcess"/>
    <dgm:cxn modelId="{1B7E50B3-290C-47FF-947B-48D94ED91FC4}" type="presParOf" srcId="{972CEDA4-76FE-4AD6-993E-B6C22FB3DD1D}" destId="{ABE0D374-F633-42EF-8C2A-086934396C30}" srcOrd="0" destOrd="0" presId="urn:microsoft.com/office/officeart/2009/3/layout/StepUpProcess"/>
    <dgm:cxn modelId="{B56EFDC5-C911-459F-8D13-6C14B464FDB7}" type="presParOf" srcId="{972CEDA4-76FE-4AD6-993E-B6C22FB3DD1D}" destId="{47379B9D-01A4-4EDA-B057-BFFB8F075D77}" srcOrd="1" destOrd="0" presId="urn:microsoft.com/office/officeart/2009/3/layout/StepUpProcess"/>
    <dgm:cxn modelId="{324BA654-E3F7-451E-A60B-BBD0B0051862}" type="presParOf" srcId="{972CEDA4-76FE-4AD6-993E-B6C22FB3DD1D}" destId="{288B1858-E8AA-4440-B65F-371DE3822D7C}" srcOrd="2" destOrd="0" presId="urn:microsoft.com/office/officeart/2009/3/layout/StepUpProcess"/>
    <dgm:cxn modelId="{3440B8D2-37E5-48F0-A010-FF6A1FC4B2CA}" type="presParOf" srcId="{D70EE6ED-30CE-4711-A5CF-D883B10B4379}" destId="{EE7198F5-CB70-47E3-A625-52F074455277}" srcOrd="9" destOrd="0" presId="urn:microsoft.com/office/officeart/2009/3/layout/StepUpProcess"/>
    <dgm:cxn modelId="{1A517A33-B084-49BF-BB81-055E53E7EF26}" type="presParOf" srcId="{EE7198F5-CB70-47E3-A625-52F074455277}" destId="{8A9C7CA4-F9CB-4A85-842C-0699FFD491F6}" srcOrd="0" destOrd="0" presId="urn:microsoft.com/office/officeart/2009/3/layout/StepUpProcess"/>
    <dgm:cxn modelId="{8DF67928-9492-4BB4-83B4-2D40C1ADCC8E}" type="presParOf" srcId="{D70EE6ED-30CE-4711-A5CF-D883B10B4379}" destId="{0C65EAF7-8F44-4066-B1A6-FA7CD37B4D86}" srcOrd="10" destOrd="0" presId="urn:microsoft.com/office/officeart/2009/3/layout/StepUpProcess"/>
    <dgm:cxn modelId="{81DFEB59-8B41-4CCF-9044-EEF27B2B6CCB}" type="presParOf" srcId="{0C65EAF7-8F44-4066-B1A6-FA7CD37B4D86}" destId="{A6AB502D-3C27-4D11-9EEB-1AFA8A6F5B38}" srcOrd="0" destOrd="0" presId="urn:microsoft.com/office/officeart/2009/3/layout/StepUpProcess"/>
    <dgm:cxn modelId="{22E00B82-0D20-45AE-A41A-12F7D7B015E2}" type="presParOf" srcId="{0C65EAF7-8F44-4066-B1A6-FA7CD37B4D86}" destId="{80DA920D-34EF-4E8B-B691-0AAEBE7425D7}" srcOrd="1" destOrd="0" presId="urn:microsoft.com/office/officeart/2009/3/layout/StepUpProcess"/>
    <dgm:cxn modelId="{38285671-20C4-4299-AADD-E2720FB178AA}" type="presParOf" srcId="{0C65EAF7-8F44-4066-B1A6-FA7CD37B4D86}" destId="{1486C589-165A-4750-950D-DE8F079F697E}" srcOrd="2" destOrd="0" presId="urn:microsoft.com/office/officeart/2009/3/layout/StepUpProcess"/>
    <dgm:cxn modelId="{DFD4028D-5FDC-4202-8377-A22D0A02249C}" type="presParOf" srcId="{D70EE6ED-30CE-4711-A5CF-D883B10B4379}" destId="{B9D3145A-78E4-4B32-B680-4B8F74798D72}" srcOrd="11" destOrd="0" presId="urn:microsoft.com/office/officeart/2009/3/layout/StepUpProcess"/>
    <dgm:cxn modelId="{EB32D33C-1D4B-40F5-B941-645528DD9166}" type="presParOf" srcId="{B9D3145A-78E4-4B32-B680-4B8F74798D72}" destId="{832BB52F-04AC-4914-AEBF-7E0579357615}" srcOrd="0" destOrd="0" presId="urn:microsoft.com/office/officeart/2009/3/layout/StepUpProcess"/>
    <dgm:cxn modelId="{BC576BD7-D1C7-4D70-ACA4-33588682AE71}" type="presParOf" srcId="{D70EE6ED-30CE-4711-A5CF-D883B10B4379}" destId="{70DEF79E-5A67-498F-AD90-444015985484}" srcOrd="12" destOrd="0" presId="urn:microsoft.com/office/officeart/2009/3/layout/StepUpProcess"/>
    <dgm:cxn modelId="{CD7EB6C3-3A31-42C9-AB61-BA0082B29E8F}" type="presParOf" srcId="{70DEF79E-5A67-498F-AD90-444015985484}" destId="{3DB95525-F70B-4E9F-9E6A-98BA9D14D518}" srcOrd="0" destOrd="0" presId="urn:microsoft.com/office/officeart/2009/3/layout/StepUpProcess"/>
    <dgm:cxn modelId="{7CCFC259-4524-4335-9402-664BE4496DD1}" type="presParOf" srcId="{70DEF79E-5A67-498F-AD90-444015985484}" destId="{FCC769F2-6D45-425B-A6D9-1A852894A4DB}" srcOrd="1" destOrd="0" presId="urn:microsoft.com/office/officeart/2009/3/layout/StepUpProcess"/>
    <dgm:cxn modelId="{08C3C927-BDBE-41BA-BC9A-657B6DDC910E}" type="presParOf" srcId="{70DEF79E-5A67-498F-AD90-444015985484}" destId="{AE7F4A83-0F53-470B-89B9-68BE97F1822D}" srcOrd="2" destOrd="0" presId="urn:microsoft.com/office/officeart/2009/3/layout/StepUpProcess"/>
    <dgm:cxn modelId="{A03E4F44-9356-4091-97A3-517954875160}" type="presParOf" srcId="{D70EE6ED-30CE-4711-A5CF-D883B10B4379}" destId="{BC95877E-FCF6-489C-B930-2C09ED039F01}" srcOrd="13" destOrd="0" presId="urn:microsoft.com/office/officeart/2009/3/layout/StepUpProcess"/>
    <dgm:cxn modelId="{A1D6A96D-8A3F-40C5-8DD5-C9CEBEDCBB76}" type="presParOf" srcId="{BC95877E-FCF6-489C-B930-2C09ED039F01}" destId="{0937B592-EE56-4F3A-913F-3328420A8FE3}" srcOrd="0" destOrd="0" presId="urn:microsoft.com/office/officeart/2009/3/layout/StepUpProcess"/>
    <dgm:cxn modelId="{D9B0F2B7-DA70-4C21-A724-90B09138328C}" type="presParOf" srcId="{D70EE6ED-30CE-4711-A5CF-D883B10B4379}" destId="{3DA1249C-E0FF-485A-865D-61BB0961CCB5}" srcOrd="14" destOrd="0" presId="urn:microsoft.com/office/officeart/2009/3/layout/StepUpProcess"/>
    <dgm:cxn modelId="{F02E4F38-62A5-4E65-925C-D9C8E14AD77D}" type="presParOf" srcId="{3DA1249C-E0FF-485A-865D-61BB0961CCB5}" destId="{81127380-682E-4B72-8879-19A04614539C}" srcOrd="0" destOrd="0" presId="urn:microsoft.com/office/officeart/2009/3/layout/StepUpProcess"/>
    <dgm:cxn modelId="{47939FA5-53E9-4FB8-A90D-23545D1DAAE9}" type="presParOf" srcId="{3DA1249C-E0FF-485A-865D-61BB0961CCB5}" destId="{124D1F69-4FFB-45D7-8FB9-AF14C3D72FED}" srcOrd="1" destOrd="0" presId="urn:microsoft.com/office/officeart/2009/3/layout/StepUpProcess"/>
    <dgm:cxn modelId="{D6B4C287-EF44-439E-8A0D-C155C41EF3BA}" type="presParOf" srcId="{3DA1249C-E0FF-485A-865D-61BB0961CCB5}" destId="{E81F8B27-5823-43FF-82B8-2EDB4453AED4}" srcOrd="2" destOrd="0" presId="urn:microsoft.com/office/officeart/2009/3/layout/StepUpProcess"/>
    <dgm:cxn modelId="{C42B9FE2-43A3-4E2B-9945-C3402962D764}" type="presParOf" srcId="{D70EE6ED-30CE-4711-A5CF-D883B10B4379}" destId="{D4A0F0D9-5E7E-4457-B434-AA313803A075}" srcOrd="15" destOrd="0" presId="urn:microsoft.com/office/officeart/2009/3/layout/StepUpProcess"/>
    <dgm:cxn modelId="{5F76ED2B-BDD1-411A-8CBA-FF9FD7C949FC}" type="presParOf" srcId="{D4A0F0D9-5E7E-4457-B434-AA313803A075}" destId="{A35E2403-EB39-47DF-BB8B-79BF5D973F10}" srcOrd="0" destOrd="0" presId="urn:microsoft.com/office/officeart/2009/3/layout/StepUpProcess"/>
    <dgm:cxn modelId="{2F8961C3-CB3F-445A-A560-18DCD4AFF568}" type="presParOf" srcId="{D70EE6ED-30CE-4711-A5CF-D883B10B4379}" destId="{58DBEDD0-A738-40B7-91FE-CA548F872F98}" srcOrd="16" destOrd="0" presId="urn:microsoft.com/office/officeart/2009/3/layout/StepUpProcess"/>
    <dgm:cxn modelId="{A7ADB530-18DF-41F7-9B50-EA48C8EEA579}" type="presParOf" srcId="{58DBEDD0-A738-40B7-91FE-CA548F872F98}" destId="{D02738DD-5A25-46B7-B22B-01427D4BF1FA}" srcOrd="0" destOrd="0" presId="urn:microsoft.com/office/officeart/2009/3/layout/StepUpProcess"/>
    <dgm:cxn modelId="{0EFF68D1-BC83-428C-89A0-D8B7A20EB878}" type="presParOf" srcId="{58DBEDD0-A738-40B7-91FE-CA548F872F98}" destId="{08FF25C6-5AC4-484A-8F33-2CE77035ADD0}" srcOrd="1" destOrd="0" presId="urn:microsoft.com/office/officeart/2009/3/layout/StepUpProcess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1CA95A3-9244-4E19-8A23-EDB3A41F8DBD}" type="doc">
      <dgm:prSet loTypeId="urn:microsoft.com/office/officeart/2005/8/layout/process5" loCatId="process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tr-TR"/>
        </a:p>
      </dgm:t>
    </dgm:pt>
    <dgm:pt modelId="{3594204A-9676-424D-944C-878AE470B062}">
      <dgm:prSet phldrT="[Metin]" custT="1"/>
      <dgm:spPr/>
      <dgm:t>
        <a:bodyPr/>
        <a:lstStyle/>
        <a:p>
          <a:r>
            <a:rPr lang="tr-TR" sz="2000" dirty="0"/>
            <a:t>İhtiyacın Ortaya Çıkması</a:t>
          </a:r>
        </a:p>
      </dgm:t>
    </dgm:pt>
    <dgm:pt modelId="{C3CD74C1-2D47-4A93-8711-AF02382C9048}" type="parTrans" cxnId="{209D252B-32C8-4043-A750-E6050EF55D5C}">
      <dgm:prSet/>
      <dgm:spPr/>
      <dgm:t>
        <a:bodyPr/>
        <a:lstStyle/>
        <a:p>
          <a:endParaRPr lang="tr-TR" sz="2000">
            <a:solidFill>
              <a:schemeClr val="tx1"/>
            </a:solidFill>
          </a:endParaRPr>
        </a:p>
      </dgm:t>
    </dgm:pt>
    <dgm:pt modelId="{48FBBB03-E76A-4F3F-BF05-D4619ED9DFEE}" type="sibTrans" cxnId="{209D252B-32C8-4043-A750-E6050EF55D5C}">
      <dgm:prSet custT="1"/>
      <dgm:spPr/>
      <dgm:t>
        <a:bodyPr/>
        <a:lstStyle/>
        <a:p>
          <a:endParaRPr lang="tr-TR" sz="1800" dirty="0">
            <a:solidFill>
              <a:schemeClr val="tx1"/>
            </a:solidFill>
          </a:endParaRPr>
        </a:p>
      </dgm:t>
    </dgm:pt>
    <dgm:pt modelId="{ADFAEB48-72AE-4AED-8AF5-565B2D1C1776}">
      <dgm:prSet phldrT="[Metin]" custT="1"/>
      <dgm:spPr>
        <a:gradFill rotWithShape="0">
          <a:gsLst>
            <a:gs pos="0">
              <a:srgbClr val="44546A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44546A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44546A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 spcFirstLastPara="0" vert="horz" wrap="square" lIns="91440" tIns="91440" rIns="91440" bIns="91440" numCol="1" spcCol="1270" anchor="ctr" anchorCtr="0"/>
        <a:lstStyle/>
        <a:p>
          <a:r>
            <a:rPr lang="tr-TR" sz="2000" kern="1200" dirty="0"/>
            <a:t>Teknik </a:t>
          </a:r>
          <a:r>
            <a:rPr lang="tr-TR" sz="20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Şartnamenin Hazırlanması</a:t>
          </a:r>
        </a:p>
      </dgm:t>
    </dgm:pt>
    <dgm:pt modelId="{F410CBB1-1EDB-4C93-B06E-0C7ADA8EFC07}" type="parTrans" cxnId="{ADCFA5CD-71AC-4A5B-A378-8E592A3C31F5}">
      <dgm:prSet/>
      <dgm:spPr/>
      <dgm:t>
        <a:bodyPr/>
        <a:lstStyle/>
        <a:p>
          <a:endParaRPr lang="tr-TR" sz="2000">
            <a:solidFill>
              <a:schemeClr val="tx1"/>
            </a:solidFill>
          </a:endParaRPr>
        </a:p>
      </dgm:t>
    </dgm:pt>
    <dgm:pt modelId="{13BD9986-B6F1-4706-B7A4-E9B84AF484A6}" type="sibTrans" cxnId="{ADCFA5CD-71AC-4A5B-A378-8E592A3C31F5}">
      <dgm:prSet custT="1"/>
      <dgm:spPr/>
      <dgm:t>
        <a:bodyPr/>
        <a:lstStyle/>
        <a:p>
          <a:endParaRPr lang="tr-TR" sz="1800" dirty="0">
            <a:solidFill>
              <a:schemeClr val="tx1"/>
            </a:solidFill>
          </a:endParaRPr>
        </a:p>
      </dgm:t>
    </dgm:pt>
    <dgm:pt modelId="{EA2812AF-AB6D-45CB-B98C-C1DC76B26E6E}">
      <dgm:prSet phldrT="[Metin]" custT="1"/>
      <dgm:spPr/>
      <dgm:t>
        <a:bodyPr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Yaklaşık Maliyetin Tespiti</a:t>
          </a:r>
        </a:p>
      </dgm:t>
    </dgm:pt>
    <dgm:pt modelId="{954E6EF9-BC59-43CB-B4B1-D7CD91622679}" type="parTrans" cxnId="{E1B4BB39-A0BB-48FE-93B5-BEA74E348C6D}">
      <dgm:prSet/>
      <dgm:spPr/>
      <dgm:t>
        <a:bodyPr/>
        <a:lstStyle/>
        <a:p>
          <a:endParaRPr lang="tr-TR" sz="2000">
            <a:solidFill>
              <a:schemeClr val="tx1"/>
            </a:solidFill>
          </a:endParaRPr>
        </a:p>
      </dgm:t>
    </dgm:pt>
    <dgm:pt modelId="{56090F30-DE11-4CC0-A655-EC9D8425B397}" type="sibTrans" cxnId="{E1B4BB39-A0BB-48FE-93B5-BEA74E348C6D}">
      <dgm:prSet custT="1"/>
      <dgm:spPr/>
      <dgm:t>
        <a:bodyPr/>
        <a:lstStyle/>
        <a:p>
          <a:endParaRPr lang="tr-TR" sz="1800" dirty="0">
            <a:solidFill>
              <a:schemeClr val="tx1"/>
            </a:solidFill>
          </a:endParaRPr>
        </a:p>
      </dgm:t>
    </dgm:pt>
    <dgm:pt modelId="{F0261FC8-DF8A-45B6-BEF3-7C306260AEA3}">
      <dgm:prSet phldrT="[Metin]" custT="1"/>
      <dgm:spPr/>
      <dgm:t>
        <a:bodyPr/>
        <a:lstStyle/>
        <a:p>
          <a:r>
            <a:rPr lang="tr-TR" sz="20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İhale Usulünün Tespiti</a:t>
          </a:r>
        </a:p>
      </dgm:t>
    </dgm:pt>
    <dgm:pt modelId="{18F99842-629C-480B-B52D-03B5345E802D}" type="parTrans" cxnId="{CF76A144-B68F-49A5-8DF3-DBADBD455746}">
      <dgm:prSet/>
      <dgm:spPr/>
      <dgm:t>
        <a:bodyPr/>
        <a:lstStyle/>
        <a:p>
          <a:endParaRPr lang="tr-TR" sz="2000">
            <a:solidFill>
              <a:schemeClr val="tx1"/>
            </a:solidFill>
          </a:endParaRPr>
        </a:p>
      </dgm:t>
    </dgm:pt>
    <dgm:pt modelId="{006E8F8C-BA60-4B74-9EF2-6C007C2EF38B}" type="sibTrans" cxnId="{CF76A144-B68F-49A5-8DF3-DBADBD455746}">
      <dgm:prSet custT="1"/>
      <dgm:spPr/>
      <dgm:t>
        <a:bodyPr/>
        <a:lstStyle/>
        <a:p>
          <a:endParaRPr lang="tr-TR" sz="1800" dirty="0">
            <a:solidFill>
              <a:schemeClr val="tx1"/>
            </a:solidFill>
          </a:endParaRPr>
        </a:p>
      </dgm:t>
    </dgm:pt>
    <dgm:pt modelId="{993ACEDA-9E07-4BE5-B26D-CEAF39513FA0}">
      <dgm:prSet phldrT="[Metin]" custT="1"/>
      <dgm:spPr/>
      <dgm:t>
        <a:bodyPr/>
        <a:lstStyle/>
        <a:p>
          <a:r>
            <a:rPr lang="tr-TR" sz="2000" dirty="0"/>
            <a:t>İhale</a:t>
          </a:r>
          <a:r>
            <a:rPr lang="tr-TR" sz="2400" dirty="0"/>
            <a:t> </a:t>
          </a:r>
          <a:r>
            <a:rPr lang="tr-TR" sz="2000" dirty="0"/>
            <a:t>Dokümanının Hazırlanması</a:t>
          </a:r>
        </a:p>
      </dgm:t>
    </dgm:pt>
    <dgm:pt modelId="{329579EB-D52D-4EEF-8F68-EDB1C285AC49}" type="parTrans" cxnId="{3B46F3F8-063B-412C-B1BE-CF9CCF7D0245}">
      <dgm:prSet/>
      <dgm:spPr/>
      <dgm:t>
        <a:bodyPr/>
        <a:lstStyle/>
        <a:p>
          <a:endParaRPr lang="tr-TR" sz="2000">
            <a:solidFill>
              <a:schemeClr val="tx1"/>
            </a:solidFill>
          </a:endParaRPr>
        </a:p>
      </dgm:t>
    </dgm:pt>
    <dgm:pt modelId="{D2119104-F104-412B-B238-274382284278}" type="sibTrans" cxnId="{3B46F3F8-063B-412C-B1BE-CF9CCF7D0245}">
      <dgm:prSet custT="1"/>
      <dgm:spPr/>
      <dgm:t>
        <a:bodyPr/>
        <a:lstStyle/>
        <a:p>
          <a:endParaRPr lang="tr-TR" sz="1800" dirty="0">
            <a:solidFill>
              <a:schemeClr val="tx1"/>
            </a:solidFill>
          </a:endParaRPr>
        </a:p>
      </dgm:t>
    </dgm:pt>
    <dgm:pt modelId="{35B319B8-1ADF-488D-9A59-B289E54129A9}">
      <dgm:prSet phldrT="[Metin]" custT="1"/>
      <dgm:spPr/>
      <dgm:t>
        <a:bodyPr/>
        <a:lstStyle/>
        <a:p>
          <a:r>
            <a:rPr lang="tr-TR" sz="2000" dirty="0"/>
            <a:t>İhale Yetkilisinin Onayına Sunulması</a:t>
          </a:r>
        </a:p>
      </dgm:t>
    </dgm:pt>
    <dgm:pt modelId="{FEB0F055-58B0-4639-ACF1-C01EEA0F4C4A}" type="parTrans" cxnId="{915A0B99-316F-4D42-9557-0B846324804C}">
      <dgm:prSet/>
      <dgm:spPr/>
      <dgm:t>
        <a:bodyPr/>
        <a:lstStyle/>
        <a:p>
          <a:endParaRPr lang="tr-TR" sz="2000">
            <a:solidFill>
              <a:schemeClr val="tx1"/>
            </a:solidFill>
          </a:endParaRPr>
        </a:p>
      </dgm:t>
    </dgm:pt>
    <dgm:pt modelId="{BFEB07CD-342E-4991-8A7F-A90093DDD6B4}" type="sibTrans" cxnId="{915A0B99-316F-4D42-9557-0B846324804C}">
      <dgm:prSet/>
      <dgm:spPr/>
      <dgm:t>
        <a:bodyPr/>
        <a:lstStyle/>
        <a:p>
          <a:endParaRPr lang="tr-TR" sz="2000">
            <a:solidFill>
              <a:schemeClr val="tx1"/>
            </a:solidFill>
          </a:endParaRPr>
        </a:p>
      </dgm:t>
    </dgm:pt>
    <dgm:pt modelId="{90A98B21-7F49-4E48-B669-C06FD4252A67}" type="pres">
      <dgm:prSet presAssocID="{D1CA95A3-9244-4E19-8A23-EDB3A41F8DB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BDB86E76-BB79-4AE1-99A5-A0BF6D1F56B5}" type="pres">
      <dgm:prSet presAssocID="{3594204A-9676-424D-944C-878AE470B062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761A10E-8E98-458A-90C7-556F01C60CFA}" type="pres">
      <dgm:prSet presAssocID="{48FBBB03-E76A-4F3F-BF05-D4619ED9DFEE}" presName="sibTrans" presStyleLbl="sibTrans2D1" presStyleIdx="0" presStyleCnt="5"/>
      <dgm:spPr/>
      <dgm:t>
        <a:bodyPr/>
        <a:lstStyle/>
        <a:p>
          <a:endParaRPr lang="tr-TR"/>
        </a:p>
      </dgm:t>
    </dgm:pt>
    <dgm:pt modelId="{32960698-8236-4ECC-AE33-28D10EF29383}" type="pres">
      <dgm:prSet presAssocID="{48FBBB03-E76A-4F3F-BF05-D4619ED9DFEE}" presName="connectorText" presStyleLbl="sibTrans2D1" presStyleIdx="0" presStyleCnt="5"/>
      <dgm:spPr/>
      <dgm:t>
        <a:bodyPr/>
        <a:lstStyle/>
        <a:p>
          <a:endParaRPr lang="tr-TR"/>
        </a:p>
      </dgm:t>
    </dgm:pt>
    <dgm:pt modelId="{8159A466-B66C-4703-97E4-B6A25056F445}" type="pres">
      <dgm:prSet presAssocID="{ADFAEB48-72AE-4AED-8AF5-565B2D1C1776}" presName="node" presStyleLbl="node1" presStyleIdx="1" presStyleCnt="6">
        <dgm:presLayoutVars>
          <dgm:bulletEnabled val="1"/>
        </dgm:presLayoutVars>
      </dgm:prSet>
      <dgm:spPr>
        <a:xfrm>
          <a:off x="2873052" y="879"/>
          <a:ext cx="1703850" cy="1022310"/>
        </a:xfrm>
        <a:prstGeom prst="roundRect">
          <a:avLst>
            <a:gd name="adj" fmla="val 10000"/>
          </a:avLst>
        </a:prstGeom>
      </dgm:spPr>
      <dgm:t>
        <a:bodyPr/>
        <a:lstStyle/>
        <a:p>
          <a:endParaRPr lang="tr-TR"/>
        </a:p>
      </dgm:t>
    </dgm:pt>
    <dgm:pt modelId="{B59A517A-F3AE-481F-8775-FFBFA42CE3E7}" type="pres">
      <dgm:prSet presAssocID="{13BD9986-B6F1-4706-B7A4-E9B84AF484A6}" presName="sibTrans" presStyleLbl="sibTrans2D1" presStyleIdx="1" presStyleCnt="5"/>
      <dgm:spPr/>
      <dgm:t>
        <a:bodyPr/>
        <a:lstStyle/>
        <a:p>
          <a:endParaRPr lang="tr-TR"/>
        </a:p>
      </dgm:t>
    </dgm:pt>
    <dgm:pt modelId="{702E702B-9E01-491E-B3C1-5BB09E67580C}" type="pres">
      <dgm:prSet presAssocID="{13BD9986-B6F1-4706-B7A4-E9B84AF484A6}" presName="connectorText" presStyleLbl="sibTrans2D1" presStyleIdx="1" presStyleCnt="5"/>
      <dgm:spPr/>
      <dgm:t>
        <a:bodyPr/>
        <a:lstStyle/>
        <a:p>
          <a:endParaRPr lang="tr-TR"/>
        </a:p>
      </dgm:t>
    </dgm:pt>
    <dgm:pt modelId="{4D509E2F-BF3F-45A3-8117-45932F097A0A}" type="pres">
      <dgm:prSet presAssocID="{EA2812AF-AB6D-45CB-B98C-C1DC76B26E6E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BE32BAF-379D-4D83-9986-6D5D796A838A}" type="pres">
      <dgm:prSet presAssocID="{56090F30-DE11-4CC0-A655-EC9D8425B397}" presName="sibTrans" presStyleLbl="sibTrans2D1" presStyleIdx="2" presStyleCnt="5"/>
      <dgm:spPr/>
      <dgm:t>
        <a:bodyPr/>
        <a:lstStyle/>
        <a:p>
          <a:endParaRPr lang="tr-TR"/>
        </a:p>
      </dgm:t>
    </dgm:pt>
    <dgm:pt modelId="{81F59C62-1EC1-4A9B-AD74-E72EDB0BABD0}" type="pres">
      <dgm:prSet presAssocID="{56090F30-DE11-4CC0-A655-EC9D8425B397}" presName="connectorText" presStyleLbl="sibTrans2D1" presStyleIdx="2" presStyleCnt="5"/>
      <dgm:spPr/>
      <dgm:t>
        <a:bodyPr/>
        <a:lstStyle/>
        <a:p>
          <a:endParaRPr lang="tr-TR"/>
        </a:p>
      </dgm:t>
    </dgm:pt>
    <dgm:pt modelId="{BF63C4C0-4B73-4712-9C81-57282949A89C}" type="pres">
      <dgm:prSet presAssocID="{F0261FC8-DF8A-45B6-BEF3-7C306260AEA3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9A046F6-647C-4CD0-9E67-DBE33B303650}" type="pres">
      <dgm:prSet presAssocID="{006E8F8C-BA60-4B74-9EF2-6C007C2EF38B}" presName="sibTrans" presStyleLbl="sibTrans2D1" presStyleIdx="3" presStyleCnt="5"/>
      <dgm:spPr/>
      <dgm:t>
        <a:bodyPr/>
        <a:lstStyle/>
        <a:p>
          <a:endParaRPr lang="tr-TR"/>
        </a:p>
      </dgm:t>
    </dgm:pt>
    <dgm:pt modelId="{892BAD3C-382A-4B65-AF10-D4581C45A47C}" type="pres">
      <dgm:prSet presAssocID="{006E8F8C-BA60-4B74-9EF2-6C007C2EF38B}" presName="connectorText" presStyleLbl="sibTrans2D1" presStyleIdx="3" presStyleCnt="5"/>
      <dgm:spPr/>
      <dgm:t>
        <a:bodyPr/>
        <a:lstStyle/>
        <a:p>
          <a:endParaRPr lang="tr-TR"/>
        </a:p>
      </dgm:t>
    </dgm:pt>
    <dgm:pt modelId="{AC659116-4F46-4A46-8B48-29DF2DC5F413}" type="pres">
      <dgm:prSet presAssocID="{993ACEDA-9E07-4BE5-B26D-CEAF39513FA0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E94B825-9C79-46E7-9140-DCED513B1C5D}" type="pres">
      <dgm:prSet presAssocID="{D2119104-F104-412B-B238-274382284278}" presName="sibTrans" presStyleLbl="sibTrans2D1" presStyleIdx="4" presStyleCnt="5"/>
      <dgm:spPr/>
      <dgm:t>
        <a:bodyPr/>
        <a:lstStyle/>
        <a:p>
          <a:endParaRPr lang="tr-TR"/>
        </a:p>
      </dgm:t>
    </dgm:pt>
    <dgm:pt modelId="{47475B1A-8574-421A-B6CD-C8542A8BCC98}" type="pres">
      <dgm:prSet presAssocID="{D2119104-F104-412B-B238-274382284278}" presName="connectorText" presStyleLbl="sibTrans2D1" presStyleIdx="4" presStyleCnt="5"/>
      <dgm:spPr/>
      <dgm:t>
        <a:bodyPr/>
        <a:lstStyle/>
        <a:p>
          <a:endParaRPr lang="tr-TR"/>
        </a:p>
      </dgm:t>
    </dgm:pt>
    <dgm:pt modelId="{E27D5851-5FE5-4CAC-A3FE-37525C132B83}" type="pres">
      <dgm:prSet presAssocID="{35B319B8-1ADF-488D-9A59-B289E54129A9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3B46F3F8-063B-412C-B1BE-CF9CCF7D0245}" srcId="{D1CA95A3-9244-4E19-8A23-EDB3A41F8DBD}" destId="{993ACEDA-9E07-4BE5-B26D-CEAF39513FA0}" srcOrd="4" destOrd="0" parTransId="{329579EB-D52D-4EEF-8F68-EDB1C285AC49}" sibTransId="{D2119104-F104-412B-B238-274382284278}"/>
    <dgm:cxn modelId="{09B66162-E525-45C3-A64C-E0ADA38113AA}" type="presOf" srcId="{D1CA95A3-9244-4E19-8A23-EDB3A41F8DBD}" destId="{90A98B21-7F49-4E48-B669-C06FD4252A67}" srcOrd="0" destOrd="0" presId="urn:microsoft.com/office/officeart/2005/8/layout/process5"/>
    <dgm:cxn modelId="{6BE23BA1-D74E-4265-AF0C-B05C1A82B6C0}" type="presOf" srcId="{EA2812AF-AB6D-45CB-B98C-C1DC76B26E6E}" destId="{4D509E2F-BF3F-45A3-8117-45932F097A0A}" srcOrd="0" destOrd="0" presId="urn:microsoft.com/office/officeart/2005/8/layout/process5"/>
    <dgm:cxn modelId="{3701D0D5-7FB2-4C50-A805-04FA860CACA8}" type="presOf" srcId="{35B319B8-1ADF-488D-9A59-B289E54129A9}" destId="{E27D5851-5FE5-4CAC-A3FE-37525C132B83}" srcOrd="0" destOrd="0" presId="urn:microsoft.com/office/officeart/2005/8/layout/process5"/>
    <dgm:cxn modelId="{ADCFA5CD-71AC-4A5B-A378-8E592A3C31F5}" srcId="{D1CA95A3-9244-4E19-8A23-EDB3A41F8DBD}" destId="{ADFAEB48-72AE-4AED-8AF5-565B2D1C1776}" srcOrd="1" destOrd="0" parTransId="{F410CBB1-1EDB-4C93-B06E-0C7ADA8EFC07}" sibTransId="{13BD9986-B6F1-4706-B7A4-E9B84AF484A6}"/>
    <dgm:cxn modelId="{DB815755-192A-40B2-9715-412EB655780A}" type="presOf" srcId="{56090F30-DE11-4CC0-A655-EC9D8425B397}" destId="{81F59C62-1EC1-4A9B-AD74-E72EDB0BABD0}" srcOrd="1" destOrd="0" presId="urn:microsoft.com/office/officeart/2005/8/layout/process5"/>
    <dgm:cxn modelId="{4408990C-FC1B-4ECB-9DB5-8CFADC4AD421}" type="presOf" srcId="{993ACEDA-9E07-4BE5-B26D-CEAF39513FA0}" destId="{AC659116-4F46-4A46-8B48-29DF2DC5F413}" srcOrd="0" destOrd="0" presId="urn:microsoft.com/office/officeart/2005/8/layout/process5"/>
    <dgm:cxn modelId="{E6CF8226-4A43-42C0-B7D9-A5B4DFD58C91}" type="presOf" srcId="{006E8F8C-BA60-4B74-9EF2-6C007C2EF38B}" destId="{E9A046F6-647C-4CD0-9E67-DBE33B303650}" srcOrd="0" destOrd="0" presId="urn:microsoft.com/office/officeart/2005/8/layout/process5"/>
    <dgm:cxn modelId="{F3B62666-F93D-46E6-A9F3-7D83F9C08D1E}" type="presOf" srcId="{ADFAEB48-72AE-4AED-8AF5-565B2D1C1776}" destId="{8159A466-B66C-4703-97E4-B6A25056F445}" srcOrd="0" destOrd="0" presId="urn:microsoft.com/office/officeart/2005/8/layout/process5"/>
    <dgm:cxn modelId="{0F0BEDDD-BEB0-4378-8C2B-C6648E4C8DE9}" type="presOf" srcId="{56090F30-DE11-4CC0-A655-EC9D8425B397}" destId="{7BE32BAF-379D-4D83-9986-6D5D796A838A}" srcOrd="0" destOrd="0" presId="urn:microsoft.com/office/officeart/2005/8/layout/process5"/>
    <dgm:cxn modelId="{FA13580C-77F2-41F2-8839-30FA1CDF34DE}" type="presOf" srcId="{3594204A-9676-424D-944C-878AE470B062}" destId="{BDB86E76-BB79-4AE1-99A5-A0BF6D1F56B5}" srcOrd="0" destOrd="0" presId="urn:microsoft.com/office/officeart/2005/8/layout/process5"/>
    <dgm:cxn modelId="{915A0B99-316F-4D42-9557-0B846324804C}" srcId="{D1CA95A3-9244-4E19-8A23-EDB3A41F8DBD}" destId="{35B319B8-1ADF-488D-9A59-B289E54129A9}" srcOrd="5" destOrd="0" parTransId="{FEB0F055-58B0-4639-ACF1-C01EEA0F4C4A}" sibTransId="{BFEB07CD-342E-4991-8A7F-A90093DDD6B4}"/>
    <dgm:cxn modelId="{1D8C2A23-E9F2-4C8A-9D33-9AD7867D4B9B}" type="presOf" srcId="{006E8F8C-BA60-4B74-9EF2-6C007C2EF38B}" destId="{892BAD3C-382A-4B65-AF10-D4581C45A47C}" srcOrd="1" destOrd="0" presId="urn:microsoft.com/office/officeart/2005/8/layout/process5"/>
    <dgm:cxn modelId="{E1B4BB39-A0BB-48FE-93B5-BEA74E348C6D}" srcId="{D1CA95A3-9244-4E19-8A23-EDB3A41F8DBD}" destId="{EA2812AF-AB6D-45CB-B98C-C1DC76B26E6E}" srcOrd="2" destOrd="0" parTransId="{954E6EF9-BC59-43CB-B4B1-D7CD91622679}" sibTransId="{56090F30-DE11-4CC0-A655-EC9D8425B397}"/>
    <dgm:cxn modelId="{6FDCFF6F-5900-4F78-BAE8-E88E171D5130}" type="presOf" srcId="{48FBBB03-E76A-4F3F-BF05-D4619ED9DFEE}" destId="{32960698-8236-4ECC-AE33-28D10EF29383}" srcOrd="1" destOrd="0" presId="urn:microsoft.com/office/officeart/2005/8/layout/process5"/>
    <dgm:cxn modelId="{DAE9DFCE-73CA-4A56-9C75-4BFCB10CEDF3}" type="presOf" srcId="{13BD9986-B6F1-4706-B7A4-E9B84AF484A6}" destId="{B59A517A-F3AE-481F-8775-FFBFA42CE3E7}" srcOrd="0" destOrd="0" presId="urn:microsoft.com/office/officeart/2005/8/layout/process5"/>
    <dgm:cxn modelId="{CF76A144-B68F-49A5-8DF3-DBADBD455746}" srcId="{D1CA95A3-9244-4E19-8A23-EDB3A41F8DBD}" destId="{F0261FC8-DF8A-45B6-BEF3-7C306260AEA3}" srcOrd="3" destOrd="0" parTransId="{18F99842-629C-480B-B52D-03B5345E802D}" sibTransId="{006E8F8C-BA60-4B74-9EF2-6C007C2EF38B}"/>
    <dgm:cxn modelId="{1D590428-3364-4CC2-9BED-60C908C49D97}" type="presOf" srcId="{48FBBB03-E76A-4F3F-BF05-D4619ED9DFEE}" destId="{B761A10E-8E98-458A-90C7-556F01C60CFA}" srcOrd="0" destOrd="0" presId="urn:microsoft.com/office/officeart/2005/8/layout/process5"/>
    <dgm:cxn modelId="{5B571443-01A2-4FD0-92AF-67BCAD7018D3}" type="presOf" srcId="{13BD9986-B6F1-4706-B7A4-E9B84AF484A6}" destId="{702E702B-9E01-491E-B3C1-5BB09E67580C}" srcOrd="1" destOrd="0" presId="urn:microsoft.com/office/officeart/2005/8/layout/process5"/>
    <dgm:cxn modelId="{E59111CD-7ECF-4CAA-9871-62DBF590DECB}" type="presOf" srcId="{F0261FC8-DF8A-45B6-BEF3-7C306260AEA3}" destId="{BF63C4C0-4B73-4712-9C81-57282949A89C}" srcOrd="0" destOrd="0" presId="urn:microsoft.com/office/officeart/2005/8/layout/process5"/>
    <dgm:cxn modelId="{209D252B-32C8-4043-A750-E6050EF55D5C}" srcId="{D1CA95A3-9244-4E19-8A23-EDB3A41F8DBD}" destId="{3594204A-9676-424D-944C-878AE470B062}" srcOrd="0" destOrd="0" parTransId="{C3CD74C1-2D47-4A93-8711-AF02382C9048}" sibTransId="{48FBBB03-E76A-4F3F-BF05-D4619ED9DFEE}"/>
    <dgm:cxn modelId="{9424A099-672B-4272-9386-85F715C8F677}" type="presOf" srcId="{D2119104-F104-412B-B238-274382284278}" destId="{1E94B825-9C79-46E7-9140-DCED513B1C5D}" srcOrd="0" destOrd="0" presId="urn:microsoft.com/office/officeart/2005/8/layout/process5"/>
    <dgm:cxn modelId="{356A1F3C-ECC8-4DB1-B7D9-E76B7DB6E693}" type="presOf" srcId="{D2119104-F104-412B-B238-274382284278}" destId="{47475B1A-8574-421A-B6CD-C8542A8BCC98}" srcOrd="1" destOrd="0" presId="urn:microsoft.com/office/officeart/2005/8/layout/process5"/>
    <dgm:cxn modelId="{DA7A09B0-CDE7-4768-95FC-7975235BFDAF}" type="presParOf" srcId="{90A98B21-7F49-4E48-B669-C06FD4252A67}" destId="{BDB86E76-BB79-4AE1-99A5-A0BF6D1F56B5}" srcOrd="0" destOrd="0" presId="urn:microsoft.com/office/officeart/2005/8/layout/process5"/>
    <dgm:cxn modelId="{5C59EC6B-9306-44E4-A47D-FDB35C6AD47E}" type="presParOf" srcId="{90A98B21-7F49-4E48-B669-C06FD4252A67}" destId="{B761A10E-8E98-458A-90C7-556F01C60CFA}" srcOrd="1" destOrd="0" presId="urn:microsoft.com/office/officeart/2005/8/layout/process5"/>
    <dgm:cxn modelId="{BAB21934-88D3-4D37-A5B4-E90CB38D5F87}" type="presParOf" srcId="{B761A10E-8E98-458A-90C7-556F01C60CFA}" destId="{32960698-8236-4ECC-AE33-28D10EF29383}" srcOrd="0" destOrd="0" presId="urn:microsoft.com/office/officeart/2005/8/layout/process5"/>
    <dgm:cxn modelId="{5449E071-5845-4FAC-8087-9F5230C5FE1A}" type="presParOf" srcId="{90A98B21-7F49-4E48-B669-C06FD4252A67}" destId="{8159A466-B66C-4703-97E4-B6A25056F445}" srcOrd="2" destOrd="0" presId="urn:microsoft.com/office/officeart/2005/8/layout/process5"/>
    <dgm:cxn modelId="{809D5F5D-76BB-44CC-B66B-5D88216FA6C4}" type="presParOf" srcId="{90A98B21-7F49-4E48-B669-C06FD4252A67}" destId="{B59A517A-F3AE-481F-8775-FFBFA42CE3E7}" srcOrd="3" destOrd="0" presId="urn:microsoft.com/office/officeart/2005/8/layout/process5"/>
    <dgm:cxn modelId="{4A5DE0F5-85D9-45BE-9102-D0DE77EE7A96}" type="presParOf" srcId="{B59A517A-F3AE-481F-8775-FFBFA42CE3E7}" destId="{702E702B-9E01-491E-B3C1-5BB09E67580C}" srcOrd="0" destOrd="0" presId="urn:microsoft.com/office/officeart/2005/8/layout/process5"/>
    <dgm:cxn modelId="{C577667E-1ED1-470C-A710-204C99E725B9}" type="presParOf" srcId="{90A98B21-7F49-4E48-B669-C06FD4252A67}" destId="{4D509E2F-BF3F-45A3-8117-45932F097A0A}" srcOrd="4" destOrd="0" presId="urn:microsoft.com/office/officeart/2005/8/layout/process5"/>
    <dgm:cxn modelId="{4F8A30F4-219C-40CA-96C4-1BEAEC8D5D65}" type="presParOf" srcId="{90A98B21-7F49-4E48-B669-C06FD4252A67}" destId="{7BE32BAF-379D-4D83-9986-6D5D796A838A}" srcOrd="5" destOrd="0" presId="urn:microsoft.com/office/officeart/2005/8/layout/process5"/>
    <dgm:cxn modelId="{D02475DC-50D0-48F0-97B1-9BE5B259F401}" type="presParOf" srcId="{7BE32BAF-379D-4D83-9986-6D5D796A838A}" destId="{81F59C62-1EC1-4A9B-AD74-E72EDB0BABD0}" srcOrd="0" destOrd="0" presId="urn:microsoft.com/office/officeart/2005/8/layout/process5"/>
    <dgm:cxn modelId="{91096C62-ABF5-429C-B1F3-F690E0C02496}" type="presParOf" srcId="{90A98B21-7F49-4E48-B669-C06FD4252A67}" destId="{BF63C4C0-4B73-4712-9C81-57282949A89C}" srcOrd="6" destOrd="0" presId="urn:microsoft.com/office/officeart/2005/8/layout/process5"/>
    <dgm:cxn modelId="{8DD50061-B976-4DC6-870C-27AD165B9F95}" type="presParOf" srcId="{90A98B21-7F49-4E48-B669-C06FD4252A67}" destId="{E9A046F6-647C-4CD0-9E67-DBE33B303650}" srcOrd="7" destOrd="0" presId="urn:microsoft.com/office/officeart/2005/8/layout/process5"/>
    <dgm:cxn modelId="{58C94E64-94B6-475D-B9B1-BF7DB9F62070}" type="presParOf" srcId="{E9A046F6-647C-4CD0-9E67-DBE33B303650}" destId="{892BAD3C-382A-4B65-AF10-D4581C45A47C}" srcOrd="0" destOrd="0" presId="urn:microsoft.com/office/officeart/2005/8/layout/process5"/>
    <dgm:cxn modelId="{101C024D-5D32-4BD8-A306-EEA81BB19421}" type="presParOf" srcId="{90A98B21-7F49-4E48-B669-C06FD4252A67}" destId="{AC659116-4F46-4A46-8B48-29DF2DC5F413}" srcOrd="8" destOrd="0" presId="urn:microsoft.com/office/officeart/2005/8/layout/process5"/>
    <dgm:cxn modelId="{B10316AE-A6DB-49CF-AB14-6A1469F80994}" type="presParOf" srcId="{90A98B21-7F49-4E48-B669-C06FD4252A67}" destId="{1E94B825-9C79-46E7-9140-DCED513B1C5D}" srcOrd="9" destOrd="0" presId="urn:microsoft.com/office/officeart/2005/8/layout/process5"/>
    <dgm:cxn modelId="{F408A48C-AB59-4D70-9A19-88D8DD250ED5}" type="presParOf" srcId="{1E94B825-9C79-46E7-9140-DCED513B1C5D}" destId="{47475B1A-8574-421A-B6CD-C8542A8BCC98}" srcOrd="0" destOrd="0" presId="urn:microsoft.com/office/officeart/2005/8/layout/process5"/>
    <dgm:cxn modelId="{0EEB5CFE-96F6-44F8-9413-D9047D3792B7}" type="presParOf" srcId="{90A98B21-7F49-4E48-B669-C06FD4252A67}" destId="{E27D5851-5FE5-4CAC-A3FE-37525C132B83}" srcOrd="10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1CA95A3-9244-4E19-8A23-EDB3A41F8DBD}" type="doc">
      <dgm:prSet loTypeId="urn:microsoft.com/office/officeart/2005/8/layout/process5" loCatId="process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tr-TR"/>
        </a:p>
      </dgm:t>
    </dgm:pt>
    <dgm:pt modelId="{3594204A-9676-424D-944C-878AE470B062}">
      <dgm:prSet phldrT="[Metin]" custT="1"/>
      <dgm:spPr/>
      <dgm:t>
        <a:bodyPr/>
        <a:lstStyle/>
        <a:p>
          <a:r>
            <a:rPr lang="tr-TR" sz="1900" dirty="0"/>
            <a:t>İhale Onayının Alınması</a:t>
          </a:r>
        </a:p>
      </dgm:t>
    </dgm:pt>
    <dgm:pt modelId="{C3CD74C1-2D47-4A93-8711-AF02382C9048}" type="parTrans" cxnId="{209D252B-32C8-4043-A750-E6050EF55D5C}">
      <dgm:prSet/>
      <dgm:spPr/>
      <dgm:t>
        <a:bodyPr/>
        <a:lstStyle/>
        <a:p>
          <a:endParaRPr lang="tr-TR" sz="1900">
            <a:solidFill>
              <a:schemeClr val="tx1"/>
            </a:solidFill>
          </a:endParaRPr>
        </a:p>
      </dgm:t>
    </dgm:pt>
    <dgm:pt modelId="{48FBBB03-E76A-4F3F-BF05-D4619ED9DFEE}" type="sibTrans" cxnId="{209D252B-32C8-4043-A750-E6050EF55D5C}">
      <dgm:prSet custT="1"/>
      <dgm:spPr/>
      <dgm:t>
        <a:bodyPr/>
        <a:lstStyle/>
        <a:p>
          <a:endParaRPr lang="tr-TR" sz="1900" dirty="0">
            <a:solidFill>
              <a:schemeClr val="tx1"/>
            </a:solidFill>
          </a:endParaRPr>
        </a:p>
      </dgm:t>
    </dgm:pt>
    <dgm:pt modelId="{ADFAEB48-72AE-4AED-8AF5-565B2D1C1776}">
      <dgm:prSet phldrT="[Metin]" custT="1"/>
      <dgm:spPr/>
      <dgm:t>
        <a:bodyPr/>
        <a:lstStyle/>
        <a:p>
          <a:r>
            <a:rPr lang="tr-TR" sz="1800" dirty="0"/>
            <a:t>İhalenin İlanı</a:t>
          </a:r>
        </a:p>
      </dgm:t>
    </dgm:pt>
    <dgm:pt modelId="{F410CBB1-1EDB-4C93-B06E-0C7ADA8EFC07}" type="parTrans" cxnId="{ADCFA5CD-71AC-4A5B-A378-8E592A3C31F5}">
      <dgm:prSet/>
      <dgm:spPr/>
      <dgm:t>
        <a:bodyPr/>
        <a:lstStyle/>
        <a:p>
          <a:endParaRPr lang="tr-TR" sz="1900">
            <a:solidFill>
              <a:schemeClr val="tx1"/>
            </a:solidFill>
          </a:endParaRPr>
        </a:p>
      </dgm:t>
    </dgm:pt>
    <dgm:pt modelId="{13BD9986-B6F1-4706-B7A4-E9B84AF484A6}" type="sibTrans" cxnId="{ADCFA5CD-71AC-4A5B-A378-8E592A3C31F5}">
      <dgm:prSet custT="1"/>
      <dgm:spPr/>
      <dgm:t>
        <a:bodyPr/>
        <a:lstStyle/>
        <a:p>
          <a:endParaRPr lang="tr-TR" sz="1900" dirty="0">
            <a:solidFill>
              <a:schemeClr val="tx1"/>
            </a:solidFill>
          </a:endParaRPr>
        </a:p>
      </dgm:t>
    </dgm:pt>
    <dgm:pt modelId="{EA2812AF-AB6D-45CB-B98C-C1DC76B26E6E}">
      <dgm:prSet phldrT="[Metin]" custT="1"/>
      <dgm:spPr/>
      <dgm:t>
        <a:bodyPr/>
        <a:lstStyle/>
        <a:p>
          <a:r>
            <a:rPr lang="tr-TR" sz="1700" dirty="0"/>
            <a:t>İhale Komisyonunun Kurulması</a:t>
          </a:r>
        </a:p>
      </dgm:t>
    </dgm:pt>
    <dgm:pt modelId="{954E6EF9-BC59-43CB-B4B1-D7CD91622679}" type="parTrans" cxnId="{E1B4BB39-A0BB-48FE-93B5-BEA74E348C6D}">
      <dgm:prSet/>
      <dgm:spPr/>
      <dgm:t>
        <a:bodyPr/>
        <a:lstStyle/>
        <a:p>
          <a:endParaRPr lang="tr-TR" sz="1900">
            <a:solidFill>
              <a:schemeClr val="tx1"/>
            </a:solidFill>
          </a:endParaRPr>
        </a:p>
      </dgm:t>
    </dgm:pt>
    <dgm:pt modelId="{56090F30-DE11-4CC0-A655-EC9D8425B397}" type="sibTrans" cxnId="{E1B4BB39-A0BB-48FE-93B5-BEA74E348C6D}">
      <dgm:prSet custT="1"/>
      <dgm:spPr/>
      <dgm:t>
        <a:bodyPr/>
        <a:lstStyle/>
        <a:p>
          <a:endParaRPr lang="tr-TR" sz="1900" dirty="0">
            <a:solidFill>
              <a:schemeClr val="tx1"/>
            </a:solidFill>
          </a:endParaRPr>
        </a:p>
      </dgm:t>
    </dgm:pt>
    <dgm:pt modelId="{F0261FC8-DF8A-45B6-BEF3-7C306260AEA3}">
      <dgm:prSet phldrT="[Metin]" custT="1"/>
      <dgm:spPr/>
      <dgm:t>
        <a:bodyPr/>
        <a:lstStyle/>
        <a:p>
          <a:r>
            <a:rPr lang="tr-TR" sz="1900" dirty="0"/>
            <a:t>İhale Dokümanının İndirilmesi</a:t>
          </a:r>
        </a:p>
      </dgm:t>
    </dgm:pt>
    <dgm:pt modelId="{18F99842-629C-480B-B52D-03B5345E802D}" type="parTrans" cxnId="{CF76A144-B68F-49A5-8DF3-DBADBD455746}">
      <dgm:prSet/>
      <dgm:spPr/>
      <dgm:t>
        <a:bodyPr/>
        <a:lstStyle/>
        <a:p>
          <a:endParaRPr lang="tr-TR" sz="1900">
            <a:solidFill>
              <a:schemeClr val="tx1"/>
            </a:solidFill>
          </a:endParaRPr>
        </a:p>
      </dgm:t>
    </dgm:pt>
    <dgm:pt modelId="{006E8F8C-BA60-4B74-9EF2-6C007C2EF38B}" type="sibTrans" cxnId="{CF76A144-B68F-49A5-8DF3-DBADBD455746}">
      <dgm:prSet custT="1"/>
      <dgm:spPr/>
      <dgm:t>
        <a:bodyPr/>
        <a:lstStyle/>
        <a:p>
          <a:endParaRPr lang="tr-TR" sz="1900" dirty="0">
            <a:solidFill>
              <a:schemeClr val="tx1"/>
            </a:solidFill>
          </a:endParaRPr>
        </a:p>
      </dgm:t>
    </dgm:pt>
    <dgm:pt modelId="{993ACEDA-9E07-4BE5-B26D-CEAF39513FA0}">
      <dgm:prSet phldrT="[Metin]" custT="1"/>
      <dgm:spPr/>
      <dgm:t>
        <a:bodyPr/>
        <a:lstStyle/>
        <a:p>
          <a:r>
            <a:rPr lang="tr-TR" sz="1900" dirty="0"/>
            <a:t>Tekliflerin Verilmesi</a:t>
          </a:r>
        </a:p>
      </dgm:t>
    </dgm:pt>
    <dgm:pt modelId="{329579EB-D52D-4EEF-8F68-EDB1C285AC49}" type="parTrans" cxnId="{3B46F3F8-063B-412C-B1BE-CF9CCF7D0245}">
      <dgm:prSet/>
      <dgm:spPr/>
      <dgm:t>
        <a:bodyPr/>
        <a:lstStyle/>
        <a:p>
          <a:endParaRPr lang="tr-TR" sz="1900">
            <a:solidFill>
              <a:schemeClr val="tx1"/>
            </a:solidFill>
          </a:endParaRPr>
        </a:p>
      </dgm:t>
    </dgm:pt>
    <dgm:pt modelId="{D2119104-F104-412B-B238-274382284278}" type="sibTrans" cxnId="{3B46F3F8-063B-412C-B1BE-CF9CCF7D0245}">
      <dgm:prSet custT="1"/>
      <dgm:spPr/>
      <dgm:t>
        <a:bodyPr/>
        <a:lstStyle/>
        <a:p>
          <a:endParaRPr lang="tr-TR" sz="1900" dirty="0">
            <a:solidFill>
              <a:schemeClr val="tx1"/>
            </a:solidFill>
          </a:endParaRPr>
        </a:p>
      </dgm:t>
    </dgm:pt>
    <dgm:pt modelId="{35B319B8-1ADF-488D-9A59-B289E54129A9}">
      <dgm:prSet phldrT="[Metin]" custT="1"/>
      <dgm:spPr/>
      <dgm:t>
        <a:bodyPr/>
        <a:lstStyle/>
        <a:p>
          <a:r>
            <a:rPr lang="tr-TR" sz="1900" dirty="0"/>
            <a:t>Tekliflerin Değerlendirilmesi</a:t>
          </a:r>
        </a:p>
      </dgm:t>
    </dgm:pt>
    <dgm:pt modelId="{FEB0F055-58B0-4639-ACF1-C01EEA0F4C4A}" type="parTrans" cxnId="{915A0B99-316F-4D42-9557-0B846324804C}">
      <dgm:prSet/>
      <dgm:spPr/>
      <dgm:t>
        <a:bodyPr/>
        <a:lstStyle/>
        <a:p>
          <a:endParaRPr lang="tr-TR" sz="1900">
            <a:solidFill>
              <a:schemeClr val="tx1"/>
            </a:solidFill>
          </a:endParaRPr>
        </a:p>
      </dgm:t>
    </dgm:pt>
    <dgm:pt modelId="{BFEB07CD-342E-4991-8A7F-A90093DDD6B4}" type="sibTrans" cxnId="{915A0B99-316F-4D42-9557-0B846324804C}">
      <dgm:prSet custT="1"/>
      <dgm:spPr/>
      <dgm:t>
        <a:bodyPr/>
        <a:lstStyle/>
        <a:p>
          <a:endParaRPr lang="tr-TR" sz="1900" dirty="0">
            <a:solidFill>
              <a:schemeClr val="tx1"/>
            </a:solidFill>
          </a:endParaRPr>
        </a:p>
      </dgm:t>
    </dgm:pt>
    <dgm:pt modelId="{F34CDAC4-CDC7-41A6-ABF9-CDB74043C4CD}">
      <dgm:prSet phldrT="[Metin]" custT="1"/>
      <dgm:spPr/>
      <dgm:t>
        <a:bodyPr/>
        <a:lstStyle/>
        <a:p>
          <a:r>
            <a:rPr lang="tr-TR" sz="1900" dirty="0"/>
            <a:t>İhalenin Karara Bağlanması</a:t>
          </a:r>
        </a:p>
      </dgm:t>
    </dgm:pt>
    <dgm:pt modelId="{011492CB-C8C3-4D1D-AA10-6CB2947216BF}" type="parTrans" cxnId="{DD34CCA2-2487-4F7C-8931-840BD405209F}">
      <dgm:prSet/>
      <dgm:spPr/>
      <dgm:t>
        <a:bodyPr/>
        <a:lstStyle/>
        <a:p>
          <a:endParaRPr lang="tr-TR" sz="1900"/>
        </a:p>
      </dgm:t>
    </dgm:pt>
    <dgm:pt modelId="{CE8836B9-D611-46DB-A1D3-3DA947E063DF}" type="sibTrans" cxnId="{DD34CCA2-2487-4F7C-8931-840BD405209F}">
      <dgm:prSet custT="1"/>
      <dgm:spPr/>
      <dgm:t>
        <a:bodyPr/>
        <a:lstStyle/>
        <a:p>
          <a:endParaRPr lang="tr-TR" sz="1900" dirty="0"/>
        </a:p>
      </dgm:t>
    </dgm:pt>
    <dgm:pt modelId="{87906296-8EA1-4713-A8E5-FD1472C5C55B}">
      <dgm:prSet phldrT="[Metin]" custT="1"/>
      <dgm:spPr/>
      <dgm:t>
        <a:bodyPr/>
        <a:lstStyle/>
        <a:p>
          <a:r>
            <a:rPr lang="tr-TR" sz="1900" dirty="0"/>
            <a:t>İhale Sonucunun Bildirilmesi</a:t>
          </a:r>
        </a:p>
      </dgm:t>
    </dgm:pt>
    <dgm:pt modelId="{F3358483-9417-44A9-963F-D1D381430CAC}" type="parTrans" cxnId="{0788A3A3-600E-40CD-BEE9-D08AC6E93A6A}">
      <dgm:prSet/>
      <dgm:spPr/>
      <dgm:t>
        <a:bodyPr/>
        <a:lstStyle/>
        <a:p>
          <a:endParaRPr lang="tr-TR" sz="1900"/>
        </a:p>
      </dgm:t>
    </dgm:pt>
    <dgm:pt modelId="{FF0679F1-B72A-4BE5-9A48-3E0E81BBBE1E}" type="sibTrans" cxnId="{0788A3A3-600E-40CD-BEE9-D08AC6E93A6A}">
      <dgm:prSet custT="1"/>
      <dgm:spPr/>
      <dgm:t>
        <a:bodyPr/>
        <a:lstStyle/>
        <a:p>
          <a:endParaRPr lang="tr-TR" sz="1900" dirty="0"/>
        </a:p>
      </dgm:t>
    </dgm:pt>
    <dgm:pt modelId="{955336EB-CAAB-44E6-9CD9-ABB47724CCBE}">
      <dgm:prSet phldrT="[Metin]" custT="1"/>
      <dgm:spPr/>
      <dgm:t>
        <a:bodyPr/>
        <a:lstStyle/>
        <a:p>
          <a:r>
            <a:rPr lang="tr-TR" sz="1900" dirty="0"/>
            <a:t>Sözleşme İmzalanması</a:t>
          </a:r>
        </a:p>
      </dgm:t>
    </dgm:pt>
    <dgm:pt modelId="{903BFEA8-B1E4-4DD5-BA11-4BAF058F1FD2}" type="parTrans" cxnId="{9F60721B-73C9-4AC0-91A2-702FF27BDCC5}">
      <dgm:prSet/>
      <dgm:spPr/>
      <dgm:t>
        <a:bodyPr/>
        <a:lstStyle/>
        <a:p>
          <a:endParaRPr lang="tr-TR" sz="1900"/>
        </a:p>
      </dgm:t>
    </dgm:pt>
    <dgm:pt modelId="{270FAF09-1EE7-472B-8CD7-5C8BE2398F07}" type="sibTrans" cxnId="{9F60721B-73C9-4AC0-91A2-702FF27BDCC5}">
      <dgm:prSet/>
      <dgm:spPr/>
      <dgm:t>
        <a:bodyPr/>
        <a:lstStyle/>
        <a:p>
          <a:endParaRPr lang="tr-TR" sz="1900"/>
        </a:p>
      </dgm:t>
    </dgm:pt>
    <dgm:pt modelId="{90A98B21-7F49-4E48-B669-C06FD4252A67}" type="pres">
      <dgm:prSet presAssocID="{D1CA95A3-9244-4E19-8A23-EDB3A41F8DB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BDB86E76-BB79-4AE1-99A5-A0BF6D1F56B5}" type="pres">
      <dgm:prSet presAssocID="{3594204A-9676-424D-944C-878AE470B062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761A10E-8E98-458A-90C7-556F01C60CFA}" type="pres">
      <dgm:prSet presAssocID="{48FBBB03-E76A-4F3F-BF05-D4619ED9DFEE}" presName="sibTrans" presStyleLbl="sibTrans2D1" presStyleIdx="0" presStyleCnt="8"/>
      <dgm:spPr/>
      <dgm:t>
        <a:bodyPr/>
        <a:lstStyle/>
        <a:p>
          <a:endParaRPr lang="tr-TR"/>
        </a:p>
      </dgm:t>
    </dgm:pt>
    <dgm:pt modelId="{32960698-8236-4ECC-AE33-28D10EF29383}" type="pres">
      <dgm:prSet presAssocID="{48FBBB03-E76A-4F3F-BF05-D4619ED9DFEE}" presName="connectorText" presStyleLbl="sibTrans2D1" presStyleIdx="0" presStyleCnt="8"/>
      <dgm:spPr/>
      <dgm:t>
        <a:bodyPr/>
        <a:lstStyle/>
        <a:p>
          <a:endParaRPr lang="tr-TR"/>
        </a:p>
      </dgm:t>
    </dgm:pt>
    <dgm:pt modelId="{8159A466-B66C-4703-97E4-B6A25056F445}" type="pres">
      <dgm:prSet presAssocID="{ADFAEB48-72AE-4AED-8AF5-565B2D1C1776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59A517A-F3AE-481F-8775-FFBFA42CE3E7}" type="pres">
      <dgm:prSet presAssocID="{13BD9986-B6F1-4706-B7A4-E9B84AF484A6}" presName="sibTrans" presStyleLbl="sibTrans2D1" presStyleIdx="1" presStyleCnt="8"/>
      <dgm:spPr/>
      <dgm:t>
        <a:bodyPr/>
        <a:lstStyle/>
        <a:p>
          <a:endParaRPr lang="tr-TR"/>
        </a:p>
      </dgm:t>
    </dgm:pt>
    <dgm:pt modelId="{702E702B-9E01-491E-B3C1-5BB09E67580C}" type="pres">
      <dgm:prSet presAssocID="{13BD9986-B6F1-4706-B7A4-E9B84AF484A6}" presName="connectorText" presStyleLbl="sibTrans2D1" presStyleIdx="1" presStyleCnt="8"/>
      <dgm:spPr/>
      <dgm:t>
        <a:bodyPr/>
        <a:lstStyle/>
        <a:p>
          <a:endParaRPr lang="tr-TR"/>
        </a:p>
      </dgm:t>
    </dgm:pt>
    <dgm:pt modelId="{4D509E2F-BF3F-45A3-8117-45932F097A0A}" type="pres">
      <dgm:prSet presAssocID="{EA2812AF-AB6D-45CB-B98C-C1DC76B26E6E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BE32BAF-379D-4D83-9986-6D5D796A838A}" type="pres">
      <dgm:prSet presAssocID="{56090F30-DE11-4CC0-A655-EC9D8425B397}" presName="sibTrans" presStyleLbl="sibTrans2D1" presStyleIdx="2" presStyleCnt="8"/>
      <dgm:spPr/>
      <dgm:t>
        <a:bodyPr/>
        <a:lstStyle/>
        <a:p>
          <a:endParaRPr lang="tr-TR"/>
        </a:p>
      </dgm:t>
    </dgm:pt>
    <dgm:pt modelId="{81F59C62-1EC1-4A9B-AD74-E72EDB0BABD0}" type="pres">
      <dgm:prSet presAssocID="{56090F30-DE11-4CC0-A655-EC9D8425B397}" presName="connectorText" presStyleLbl="sibTrans2D1" presStyleIdx="2" presStyleCnt="8"/>
      <dgm:spPr/>
      <dgm:t>
        <a:bodyPr/>
        <a:lstStyle/>
        <a:p>
          <a:endParaRPr lang="tr-TR"/>
        </a:p>
      </dgm:t>
    </dgm:pt>
    <dgm:pt modelId="{BF63C4C0-4B73-4712-9C81-57282949A89C}" type="pres">
      <dgm:prSet presAssocID="{F0261FC8-DF8A-45B6-BEF3-7C306260AEA3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9A046F6-647C-4CD0-9E67-DBE33B303650}" type="pres">
      <dgm:prSet presAssocID="{006E8F8C-BA60-4B74-9EF2-6C007C2EF38B}" presName="sibTrans" presStyleLbl="sibTrans2D1" presStyleIdx="3" presStyleCnt="8"/>
      <dgm:spPr/>
      <dgm:t>
        <a:bodyPr/>
        <a:lstStyle/>
        <a:p>
          <a:endParaRPr lang="tr-TR"/>
        </a:p>
      </dgm:t>
    </dgm:pt>
    <dgm:pt modelId="{892BAD3C-382A-4B65-AF10-D4581C45A47C}" type="pres">
      <dgm:prSet presAssocID="{006E8F8C-BA60-4B74-9EF2-6C007C2EF38B}" presName="connectorText" presStyleLbl="sibTrans2D1" presStyleIdx="3" presStyleCnt="8"/>
      <dgm:spPr/>
      <dgm:t>
        <a:bodyPr/>
        <a:lstStyle/>
        <a:p>
          <a:endParaRPr lang="tr-TR"/>
        </a:p>
      </dgm:t>
    </dgm:pt>
    <dgm:pt modelId="{AC659116-4F46-4A46-8B48-29DF2DC5F413}" type="pres">
      <dgm:prSet presAssocID="{993ACEDA-9E07-4BE5-B26D-CEAF39513FA0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E94B825-9C79-46E7-9140-DCED513B1C5D}" type="pres">
      <dgm:prSet presAssocID="{D2119104-F104-412B-B238-274382284278}" presName="sibTrans" presStyleLbl="sibTrans2D1" presStyleIdx="4" presStyleCnt="8"/>
      <dgm:spPr/>
      <dgm:t>
        <a:bodyPr/>
        <a:lstStyle/>
        <a:p>
          <a:endParaRPr lang="tr-TR"/>
        </a:p>
      </dgm:t>
    </dgm:pt>
    <dgm:pt modelId="{47475B1A-8574-421A-B6CD-C8542A8BCC98}" type="pres">
      <dgm:prSet presAssocID="{D2119104-F104-412B-B238-274382284278}" presName="connectorText" presStyleLbl="sibTrans2D1" presStyleIdx="4" presStyleCnt="8"/>
      <dgm:spPr/>
      <dgm:t>
        <a:bodyPr/>
        <a:lstStyle/>
        <a:p>
          <a:endParaRPr lang="tr-TR"/>
        </a:p>
      </dgm:t>
    </dgm:pt>
    <dgm:pt modelId="{E27D5851-5FE5-4CAC-A3FE-37525C132B83}" type="pres">
      <dgm:prSet presAssocID="{35B319B8-1ADF-488D-9A59-B289E54129A9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66A2E1C-A3DB-4B0F-983F-CD92FACB1DD7}" type="pres">
      <dgm:prSet presAssocID="{BFEB07CD-342E-4991-8A7F-A90093DDD6B4}" presName="sibTrans" presStyleLbl="sibTrans2D1" presStyleIdx="5" presStyleCnt="8"/>
      <dgm:spPr/>
      <dgm:t>
        <a:bodyPr/>
        <a:lstStyle/>
        <a:p>
          <a:endParaRPr lang="tr-TR"/>
        </a:p>
      </dgm:t>
    </dgm:pt>
    <dgm:pt modelId="{0B4AB483-37ED-4805-BE14-E2BB4774BA45}" type="pres">
      <dgm:prSet presAssocID="{BFEB07CD-342E-4991-8A7F-A90093DDD6B4}" presName="connectorText" presStyleLbl="sibTrans2D1" presStyleIdx="5" presStyleCnt="8"/>
      <dgm:spPr/>
      <dgm:t>
        <a:bodyPr/>
        <a:lstStyle/>
        <a:p>
          <a:endParaRPr lang="tr-TR"/>
        </a:p>
      </dgm:t>
    </dgm:pt>
    <dgm:pt modelId="{C7F62D4E-5FC5-4B00-B714-C5EA3C1E1C4F}" type="pres">
      <dgm:prSet presAssocID="{F34CDAC4-CDC7-41A6-ABF9-CDB74043C4CD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A2FFCDF-6144-4DEB-8704-69375A74F478}" type="pres">
      <dgm:prSet presAssocID="{CE8836B9-D611-46DB-A1D3-3DA947E063DF}" presName="sibTrans" presStyleLbl="sibTrans2D1" presStyleIdx="6" presStyleCnt="8"/>
      <dgm:spPr/>
      <dgm:t>
        <a:bodyPr/>
        <a:lstStyle/>
        <a:p>
          <a:endParaRPr lang="tr-TR"/>
        </a:p>
      </dgm:t>
    </dgm:pt>
    <dgm:pt modelId="{93841366-D105-4C99-AD0B-90F007B0073F}" type="pres">
      <dgm:prSet presAssocID="{CE8836B9-D611-46DB-A1D3-3DA947E063DF}" presName="connectorText" presStyleLbl="sibTrans2D1" presStyleIdx="6" presStyleCnt="8"/>
      <dgm:spPr/>
      <dgm:t>
        <a:bodyPr/>
        <a:lstStyle/>
        <a:p>
          <a:endParaRPr lang="tr-TR"/>
        </a:p>
      </dgm:t>
    </dgm:pt>
    <dgm:pt modelId="{8C258CE7-6E5F-4FBC-9EBB-AF39DDD62A70}" type="pres">
      <dgm:prSet presAssocID="{87906296-8EA1-4713-A8E5-FD1472C5C55B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402DCBA-2443-4F0D-9326-1C0141A2D26F}" type="pres">
      <dgm:prSet presAssocID="{FF0679F1-B72A-4BE5-9A48-3E0E81BBBE1E}" presName="sibTrans" presStyleLbl="sibTrans2D1" presStyleIdx="7" presStyleCnt="8"/>
      <dgm:spPr/>
      <dgm:t>
        <a:bodyPr/>
        <a:lstStyle/>
        <a:p>
          <a:endParaRPr lang="tr-TR"/>
        </a:p>
      </dgm:t>
    </dgm:pt>
    <dgm:pt modelId="{807005A3-C961-4007-8903-76CDF4CB236D}" type="pres">
      <dgm:prSet presAssocID="{FF0679F1-B72A-4BE5-9A48-3E0E81BBBE1E}" presName="connectorText" presStyleLbl="sibTrans2D1" presStyleIdx="7" presStyleCnt="8"/>
      <dgm:spPr/>
      <dgm:t>
        <a:bodyPr/>
        <a:lstStyle/>
        <a:p>
          <a:endParaRPr lang="tr-TR"/>
        </a:p>
      </dgm:t>
    </dgm:pt>
    <dgm:pt modelId="{E6D6E993-AFEE-4633-81C8-F0E92D7A1A73}" type="pres">
      <dgm:prSet presAssocID="{955336EB-CAAB-44E6-9CD9-ABB47724CCBE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915A0B99-316F-4D42-9557-0B846324804C}" srcId="{D1CA95A3-9244-4E19-8A23-EDB3A41F8DBD}" destId="{35B319B8-1ADF-488D-9A59-B289E54129A9}" srcOrd="5" destOrd="0" parTransId="{FEB0F055-58B0-4639-ACF1-C01EEA0F4C4A}" sibTransId="{BFEB07CD-342E-4991-8A7F-A90093DDD6B4}"/>
    <dgm:cxn modelId="{5B571443-01A2-4FD0-92AF-67BCAD7018D3}" type="presOf" srcId="{13BD9986-B6F1-4706-B7A4-E9B84AF484A6}" destId="{702E702B-9E01-491E-B3C1-5BB09E67580C}" srcOrd="1" destOrd="0" presId="urn:microsoft.com/office/officeart/2005/8/layout/process5"/>
    <dgm:cxn modelId="{09B66162-E525-45C3-A64C-E0ADA38113AA}" type="presOf" srcId="{D1CA95A3-9244-4E19-8A23-EDB3A41F8DBD}" destId="{90A98B21-7F49-4E48-B669-C06FD4252A67}" srcOrd="0" destOrd="0" presId="urn:microsoft.com/office/officeart/2005/8/layout/process5"/>
    <dgm:cxn modelId="{DB815755-192A-40B2-9715-412EB655780A}" type="presOf" srcId="{56090F30-DE11-4CC0-A655-EC9D8425B397}" destId="{81F59C62-1EC1-4A9B-AD74-E72EDB0BABD0}" srcOrd="1" destOrd="0" presId="urn:microsoft.com/office/officeart/2005/8/layout/process5"/>
    <dgm:cxn modelId="{2801BFCB-538D-4157-9135-09315E9AAAF9}" type="presOf" srcId="{CE8836B9-D611-46DB-A1D3-3DA947E063DF}" destId="{2A2FFCDF-6144-4DEB-8704-69375A74F478}" srcOrd="0" destOrd="0" presId="urn:microsoft.com/office/officeart/2005/8/layout/process5"/>
    <dgm:cxn modelId="{0F0BEDDD-BEB0-4378-8C2B-C6648E4C8DE9}" type="presOf" srcId="{56090F30-DE11-4CC0-A655-EC9D8425B397}" destId="{7BE32BAF-379D-4D83-9986-6D5D796A838A}" srcOrd="0" destOrd="0" presId="urn:microsoft.com/office/officeart/2005/8/layout/process5"/>
    <dgm:cxn modelId="{9F60721B-73C9-4AC0-91A2-702FF27BDCC5}" srcId="{D1CA95A3-9244-4E19-8A23-EDB3A41F8DBD}" destId="{955336EB-CAAB-44E6-9CD9-ABB47724CCBE}" srcOrd="8" destOrd="0" parTransId="{903BFEA8-B1E4-4DD5-BA11-4BAF058F1FD2}" sibTransId="{270FAF09-1EE7-472B-8CD7-5C8BE2398F07}"/>
    <dgm:cxn modelId="{28BD6E07-EC63-4109-889F-8B648C56B1F9}" type="presOf" srcId="{FF0679F1-B72A-4BE5-9A48-3E0E81BBBE1E}" destId="{807005A3-C961-4007-8903-76CDF4CB236D}" srcOrd="1" destOrd="0" presId="urn:microsoft.com/office/officeart/2005/8/layout/process5"/>
    <dgm:cxn modelId="{E59111CD-7ECF-4CAA-9871-62DBF590DECB}" type="presOf" srcId="{F0261FC8-DF8A-45B6-BEF3-7C306260AEA3}" destId="{BF63C4C0-4B73-4712-9C81-57282949A89C}" srcOrd="0" destOrd="0" presId="urn:microsoft.com/office/officeart/2005/8/layout/process5"/>
    <dgm:cxn modelId="{356A1F3C-ECC8-4DB1-B7D9-E76B7DB6E693}" type="presOf" srcId="{D2119104-F104-412B-B238-274382284278}" destId="{47475B1A-8574-421A-B6CD-C8542A8BCC98}" srcOrd="1" destOrd="0" presId="urn:microsoft.com/office/officeart/2005/8/layout/process5"/>
    <dgm:cxn modelId="{1D590428-3364-4CC2-9BED-60C908C49D97}" type="presOf" srcId="{48FBBB03-E76A-4F3F-BF05-D4619ED9DFEE}" destId="{B761A10E-8E98-458A-90C7-556F01C60CFA}" srcOrd="0" destOrd="0" presId="urn:microsoft.com/office/officeart/2005/8/layout/process5"/>
    <dgm:cxn modelId="{A9AAA868-1510-4AB8-8B68-3235B7A51320}" type="presOf" srcId="{CE8836B9-D611-46DB-A1D3-3DA947E063DF}" destId="{93841366-D105-4C99-AD0B-90F007B0073F}" srcOrd="1" destOrd="0" presId="urn:microsoft.com/office/officeart/2005/8/layout/process5"/>
    <dgm:cxn modelId="{E1B4BB39-A0BB-48FE-93B5-BEA74E348C6D}" srcId="{D1CA95A3-9244-4E19-8A23-EDB3A41F8DBD}" destId="{EA2812AF-AB6D-45CB-B98C-C1DC76B26E6E}" srcOrd="2" destOrd="0" parTransId="{954E6EF9-BC59-43CB-B4B1-D7CD91622679}" sibTransId="{56090F30-DE11-4CC0-A655-EC9D8425B397}"/>
    <dgm:cxn modelId="{0788A3A3-600E-40CD-BEE9-D08AC6E93A6A}" srcId="{D1CA95A3-9244-4E19-8A23-EDB3A41F8DBD}" destId="{87906296-8EA1-4713-A8E5-FD1472C5C55B}" srcOrd="7" destOrd="0" parTransId="{F3358483-9417-44A9-963F-D1D381430CAC}" sibTransId="{FF0679F1-B72A-4BE5-9A48-3E0E81BBBE1E}"/>
    <dgm:cxn modelId="{9424A099-672B-4272-9386-85F715C8F677}" type="presOf" srcId="{D2119104-F104-412B-B238-274382284278}" destId="{1E94B825-9C79-46E7-9140-DCED513B1C5D}" srcOrd="0" destOrd="0" presId="urn:microsoft.com/office/officeart/2005/8/layout/process5"/>
    <dgm:cxn modelId="{FA13580C-77F2-41F2-8839-30FA1CDF34DE}" type="presOf" srcId="{3594204A-9676-424D-944C-878AE470B062}" destId="{BDB86E76-BB79-4AE1-99A5-A0BF6D1F56B5}" srcOrd="0" destOrd="0" presId="urn:microsoft.com/office/officeart/2005/8/layout/process5"/>
    <dgm:cxn modelId="{18602990-2FCB-4346-A526-62E8EDBC3258}" type="presOf" srcId="{FF0679F1-B72A-4BE5-9A48-3E0E81BBBE1E}" destId="{1402DCBA-2443-4F0D-9326-1C0141A2D26F}" srcOrd="0" destOrd="0" presId="urn:microsoft.com/office/officeart/2005/8/layout/process5"/>
    <dgm:cxn modelId="{1D8C2A23-E9F2-4C8A-9D33-9AD7867D4B9B}" type="presOf" srcId="{006E8F8C-BA60-4B74-9EF2-6C007C2EF38B}" destId="{892BAD3C-382A-4B65-AF10-D4581C45A47C}" srcOrd="1" destOrd="0" presId="urn:microsoft.com/office/officeart/2005/8/layout/process5"/>
    <dgm:cxn modelId="{CF76A144-B68F-49A5-8DF3-DBADBD455746}" srcId="{D1CA95A3-9244-4E19-8A23-EDB3A41F8DBD}" destId="{F0261FC8-DF8A-45B6-BEF3-7C306260AEA3}" srcOrd="3" destOrd="0" parTransId="{18F99842-629C-480B-B52D-03B5345E802D}" sibTransId="{006E8F8C-BA60-4B74-9EF2-6C007C2EF38B}"/>
    <dgm:cxn modelId="{DD34CCA2-2487-4F7C-8931-840BD405209F}" srcId="{D1CA95A3-9244-4E19-8A23-EDB3A41F8DBD}" destId="{F34CDAC4-CDC7-41A6-ABF9-CDB74043C4CD}" srcOrd="6" destOrd="0" parTransId="{011492CB-C8C3-4D1D-AA10-6CB2947216BF}" sibTransId="{CE8836B9-D611-46DB-A1D3-3DA947E063DF}"/>
    <dgm:cxn modelId="{431E9E3E-5C02-4DE9-BD03-CE876ABE415B}" type="presOf" srcId="{BFEB07CD-342E-4991-8A7F-A90093DDD6B4}" destId="{0B4AB483-37ED-4805-BE14-E2BB4774BA45}" srcOrd="1" destOrd="0" presId="urn:microsoft.com/office/officeart/2005/8/layout/process5"/>
    <dgm:cxn modelId="{F3B62666-F93D-46E6-A9F3-7D83F9C08D1E}" type="presOf" srcId="{ADFAEB48-72AE-4AED-8AF5-565B2D1C1776}" destId="{8159A466-B66C-4703-97E4-B6A25056F445}" srcOrd="0" destOrd="0" presId="urn:microsoft.com/office/officeart/2005/8/layout/process5"/>
    <dgm:cxn modelId="{4408990C-FC1B-4ECB-9DB5-8CFADC4AD421}" type="presOf" srcId="{993ACEDA-9E07-4BE5-B26D-CEAF39513FA0}" destId="{AC659116-4F46-4A46-8B48-29DF2DC5F413}" srcOrd="0" destOrd="0" presId="urn:microsoft.com/office/officeart/2005/8/layout/process5"/>
    <dgm:cxn modelId="{E5E8A15F-5DE6-4E0E-BB9B-B636B8067897}" type="presOf" srcId="{BFEB07CD-342E-4991-8A7F-A90093DDD6B4}" destId="{E66A2E1C-A3DB-4B0F-983F-CD92FACB1DD7}" srcOrd="0" destOrd="0" presId="urn:microsoft.com/office/officeart/2005/8/layout/process5"/>
    <dgm:cxn modelId="{3D81B22E-C03C-4642-AC80-30F9970649C7}" type="presOf" srcId="{955336EB-CAAB-44E6-9CD9-ABB47724CCBE}" destId="{E6D6E993-AFEE-4633-81C8-F0E92D7A1A73}" srcOrd="0" destOrd="0" presId="urn:microsoft.com/office/officeart/2005/8/layout/process5"/>
    <dgm:cxn modelId="{209D252B-32C8-4043-A750-E6050EF55D5C}" srcId="{D1CA95A3-9244-4E19-8A23-EDB3A41F8DBD}" destId="{3594204A-9676-424D-944C-878AE470B062}" srcOrd="0" destOrd="0" parTransId="{C3CD74C1-2D47-4A93-8711-AF02382C9048}" sibTransId="{48FBBB03-E76A-4F3F-BF05-D4619ED9DFEE}"/>
    <dgm:cxn modelId="{3B46F3F8-063B-412C-B1BE-CF9CCF7D0245}" srcId="{D1CA95A3-9244-4E19-8A23-EDB3A41F8DBD}" destId="{993ACEDA-9E07-4BE5-B26D-CEAF39513FA0}" srcOrd="4" destOrd="0" parTransId="{329579EB-D52D-4EEF-8F68-EDB1C285AC49}" sibTransId="{D2119104-F104-412B-B238-274382284278}"/>
    <dgm:cxn modelId="{54106329-E97F-4071-9DF0-29565BCBE8AD}" type="presOf" srcId="{87906296-8EA1-4713-A8E5-FD1472C5C55B}" destId="{8C258CE7-6E5F-4FBC-9EBB-AF39DDD62A70}" srcOrd="0" destOrd="0" presId="urn:microsoft.com/office/officeart/2005/8/layout/process5"/>
    <dgm:cxn modelId="{ADCFA5CD-71AC-4A5B-A378-8E592A3C31F5}" srcId="{D1CA95A3-9244-4E19-8A23-EDB3A41F8DBD}" destId="{ADFAEB48-72AE-4AED-8AF5-565B2D1C1776}" srcOrd="1" destOrd="0" parTransId="{F410CBB1-1EDB-4C93-B06E-0C7ADA8EFC07}" sibTransId="{13BD9986-B6F1-4706-B7A4-E9B84AF484A6}"/>
    <dgm:cxn modelId="{DAE9DFCE-73CA-4A56-9C75-4BFCB10CEDF3}" type="presOf" srcId="{13BD9986-B6F1-4706-B7A4-E9B84AF484A6}" destId="{B59A517A-F3AE-481F-8775-FFBFA42CE3E7}" srcOrd="0" destOrd="0" presId="urn:microsoft.com/office/officeart/2005/8/layout/process5"/>
    <dgm:cxn modelId="{E6CF8226-4A43-42C0-B7D9-A5B4DFD58C91}" type="presOf" srcId="{006E8F8C-BA60-4B74-9EF2-6C007C2EF38B}" destId="{E9A046F6-647C-4CD0-9E67-DBE33B303650}" srcOrd="0" destOrd="0" presId="urn:microsoft.com/office/officeart/2005/8/layout/process5"/>
    <dgm:cxn modelId="{8FD65B42-ABC5-4C65-A287-A49501497D79}" type="presOf" srcId="{F34CDAC4-CDC7-41A6-ABF9-CDB74043C4CD}" destId="{C7F62D4E-5FC5-4B00-B714-C5EA3C1E1C4F}" srcOrd="0" destOrd="0" presId="urn:microsoft.com/office/officeart/2005/8/layout/process5"/>
    <dgm:cxn modelId="{3701D0D5-7FB2-4C50-A805-04FA860CACA8}" type="presOf" srcId="{35B319B8-1ADF-488D-9A59-B289E54129A9}" destId="{E27D5851-5FE5-4CAC-A3FE-37525C132B83}" srcOrd="0" destOrd="0" presId="urn:microsoft.com/office/officeart/2005/8/layout/process5"/>
    <dgm:cxn modelId="{6BE23BA1-D74E-4265-AF0C-B05C1A82B6C0}" type="presOf" srcId="{EA2812AF-AB6D-45CB-B98C-C1DC76B26E6E}" destId="{4D509E2F-BF3F-45A3-8117-45932F097A0A}" srcOrd="0" destOrd="0" presId="urn:microsoft.com/office/officeart/2005/8/layout/process5"/>
    <dgm:cxn modelId="{6FDCFF6F-5900-4F78-BAE8-E88E171D5130}" type="presOf" srcId="{48FBBB03-E76A-4F3F-BF05-D4619ED9DFEE}" destId="{32960698-8236-4ECC-AE33-28D10EF29383}" srcOrd="1" destOrd="0" presId="urn:microsoft.com/office/officeart/2005/8/layout/process5"/>
    <dgm:cxn modelId="{DA7A09B0-CDE7-4768-95FC-7975235BFDAF}" type="presParOf" srcId="{90A98B21-7F49-4E48-B669-C06FD4252A67}" destId="{BDB86E76-BB79-4AE1-99A5-A0BF6D1F56B5}" srcOrd="0" destOrd="0" presId="urn:microsoft.com/office/officeart/2005/8/layout/process5"/>
    <dgm:cxn modelId="{5C59EC6B-9306-44E4-A47D-FDB35C6AD47E}" type="presParOf" srcId="{90A98B21-7F49-4E48-B669-C06FD4252A67}" destId="{B761A10E-8E98-458A-90C7-556F01C60CFA}" srcOrd="1" destOrd="0" presId="urn:microsoft.com/office/officeart/2005/8/layout/process5"/>
    <dgm:cxn modelId="{BAB21934-88D3-4D37-A5B4-E90CB38D5F87}" type="presParOf" srcId="{B761A10E-8E98-458A-90C7-556F01C60CFA}" destId="{32960698-8236-4ECC-AE33-28D10EF29383}" srcOrd="0" destOrd="0" presId="urn:microsoft.com/office/officeart/2005/8/layout/process5"/>
    <dgm:cxn modelId="{5449E071-5845-4FAC-8087-9F5230C5FE1A}" type="presParOf" srcId="{90A98B21-7F49-4E48-B669-C06FD4252A67}" destId="{8159A466-B66C-4703-97E4-B6A25056F445}" srcOrd="2" destOrd="0" presId="urn:microsoft.com/office/officeart/2005/8/layout/process5"/>
    <dgm:cxn modelId="{809D5F5D-76BB-44CC-B66B-5D88216FA6C4}" type="presParOf" srcId="{90A98B21-7F49-4E48-B669-C06FD4252A67}" destId="{B59A517A-F3AE-481F-8775-FFBFA42CE3E7}" srcOrd="3" destOrd="0" presId="urn:microsoft.com/office/officeart/2005/8/layout/process5"/>
    <dgm:cxn modelId="{4A5DE0F5-85D9-45BE-9102-D0DE77EE7A96}" type="presParOf" srcId="{B59A517A-F3AE-481F-8775-FFBFA42CE3E7}" destId="{702E702B-9E01-491E-B3C1-5BB09E67580C}" srcOrd="0" destOrd="0" presId="urn:microsoft.com/office/officeart/2005/8/layout/process5"/>
    <dgm:cxn modelId="{C577667E-1ED1-470C-A710-204C99E725B9}" type="presParOf" srcId="{90A98B21-7F49-4E48-B669-C06FD4252A67}" destId="{4D509E2F-BF3F-45A3-8117-45932F097A0A}" srcOrd="4" destOrd="0" presId="urn:microsoft.com/office/officeart/2005/8/layout/process5"/>
    <dgm:cxn modelId="{4F8A30F4-219C-40CA-96C4-1BEAEC8D5D65}" type="presParOf" srcId="{90A98B21-7F49-4E48-B669-C06FD4252A67}" destId="{7BE32BAF-379D-4D83-9986-6D5D796A838A}" srcOrd="5" destOrd="0" presId="urn:microsoft.com/office/officeart/2005/8/layout/process5"/>
    <dgm:cxn modelId="{D02475DC-50D0-48F0-97B1-9BE5B259F401}" type="presParOf" srcId="{7BE32BAF-379D-4D83-9986-6D5D796A838A}" destId="{81F59C62-1EC1-4A9B-AD74-E72EDB0BABD0}" srcOrd="0" destOrd="0" presId="urn:microsoft.com/office/officeart/2005/8/layout/process5"/>
    <dgm:cxn modelId="{91096C62-ABF5-429C-B1F3-F690E0C02496}" type="presParOf" srcId="{90A98B21-7F49-4E48-B669-C06FD4252A67}" destId="{BF63C4C0-4B73-4712-9C81-57282949A89C}" srcOrd="6" destOrd="0" presId="urn:microsoft.com/office/officeart/2005/8/layout/process5"/>
    <dgm:cxn modelId="{8DD50061-B976-4DC6-870C-27AD165B9F95}" type="presParOf" srcId="{90A98B21-7F49-4E48-B669-C06FD4252A67}" destId="{E9A046F6-647C-4CD0-9E67-DBE33B303650}" srcOrd="7" destOrd="0" presId="urn:microsoft.com/office/officeart/2005/8/layout/process5"/>
    <dgm:cxn modelId="{58C94E64-94B6-475D-B9B1-BF7DB9F62070}" type="presParOf" srcId="{E9A046F6-647C-4CD0-9E67-DBE33B303650}" destId="{892BAD3C-382A-4B65-AF10-D4581C45A47C}" srcOrd="0" destOrd="0" presId="urn:microsoft.com/office/officeart/2005/8/layout/process5"/>
    <dgm:cxn modelId="{101C024D-5D32-4BD8-A306-EEA81BB19421}" type="presParOf" srcId="{90A98B21-7F49-4E48-B669-C06FD4252A67}" destId="{AC659116-4F46-4A46-8B48-29DF2DC5F413}" srcOrd="8" destOrd="0" presId="urn:microsoft.com/office/officeart/2005/8/layout/process5"/>
    <dgm:cxn modelId="{B10316AE-A6DB-49CF-AB14-6A1469F80994}" type="presParOf" srcId="{90A98B21-7F49-4E48-B669-C06FD4252A67}" destId="{1E94B825-9C79-46E7-9140-DCED513B1C5D}" srcOrd="9" destOrd="0" presId="urn:microsoft.com/office/officeart/2005/8/layout/process5"/>
    <dgm:cxn modelId="{F408A48C-AB59-4D70-9A19-88D8DD250ED5}" type="presParOf" srcId="{1E94B825-9C79-46E7-9140-DCED513B1C5D}" destId="{47475B1A-8574-421A-B6CD-C8542A8BCC98}" srcOrd="0" destOrd="0" presId="urn:microsoft.com/office/officeart/2005/8/layout/process5"/>
    <dgm:cxn modelId="{0EEB5CFE-96F6-44F8-9413-D9047D3792B7}" type="presParOf" srcId="{90A98B21-7F49-4E48-B669-C06FD4252A67}" destId="{E27D5851-5FE5-4CAC-A3FE-37525C132B83}" srcOrd="10" destOrd="0" presId="urn:microsoft.com/office/officeart/2005/8/layout/process5"/>
    <dgm:cxn modelId="{1BCC32DD-59CD-4453-B061-7FD7B8103024}" type="presParOf" srcId="{90A98B21-7F49-4E48-B669-C06FD4252A67}" destId="{E66A2E1C-A3DB-4B0F-983F-CD92FACB1DD7}" srcOrd="11" destOrd="0" presId="urn:microsoft.com/office/officeart/2005/8/layout/process5"/>
    <dgm:cxn modelId="{D8053BFB-04BE-4AF8-83DD-62BA944CB670}" type="presParOf" srcId="{E66A2E1C-A3DB-4B0F-983F-CD92FACB1DD7}" destId="{0B4AB483-37ED-4805-BE14-E2BB4774BA45}" srcOrd="0" destOrd="0" presId="urn:microsoft.com/office/officeart/2005/8/layout/process5"/>
    <dgm:cxn modelId="{DD879545-A401-41C1-85DC-06E5D66698F2}" type="presParOf" srcId="{90A98B21-7F49-4E48-B669-C06FD4252A67}" destId="{C7F62D4E-5FC5-4B00-B714-C5EA3C1E1C4F}" srcOrd="12" destOrd="0" presId="urn:microsoft.com/office/officeart/2005/8/layout/process5"/>
    <dgm:cxn modelId="{7F459E1C-2F2D-46AA-9887-169EAED92F16}" type="presParOf" srcId="{90A98B21-7F49-4E48-B669-C06FD4252A67}" destId="{2A2FFCDF-6144-4DEB-8704-69375A74F478}" srcOrd="13" destOrd="0" presId="urn:microsoft.com/office/officeart/2005/8/layout/process5"/>
    <dgm:cxn modelId="{E0B6EE5C-6AA7-423F-BF0D-64BB51F7A9CB}" type="presParOf" srcId="{2A2FFCDF-6144-4DEB-8704-69375A74F478}" destId="{93841366-D105-4C99-AD0B-90F007B0073F}" srcOrd="0" destOrd="0" presId="urn:microsoft.com/office/officeart/2005/8/layout/process5"/>
    <dgm:cxn modelId="{0F172DDB-DBAB-483D-B5E4-03598AC38F5C}" type="presParOf" srcId="{90A98B21-7F49-4E48-B669-C06FD4252A67}" destId="{8C258CE7-6E5F-4FBC-9EBB-AF39DDD62A70}" srcOrd="14" destOrd="0" presId="urn:microsoft.com/office/officeart/2005/8/layout/process5"/>
    <dgm:cxn modelId="{0BF8D9D5-27CA-4834-AEC4-776AC0BEB417}" type="presParOf" srcId="{90A98B21-7F49-4E48-B669-C06FD4252A67}" destId="{1402DCBA-2443-4F0D-9326-1C0141A2D26F}" srcOrd="15" destOrd="0" presId="urn:microsoft.com/office/officeart/2005/8/layout/process5"/>
    <dgm:cxn modelId="{D91CCEB5-D8A6-4698-8A4D-D807FF45E804}" type="presParOf" srcId="{1402DCBA-2443-4F0D-9326-1C0141A2D26F}" destId="{807005A3-C961-4007-8903-76CDF4CB236D}" srcOrd="0" destOrd="0" presId="urn:microsoft.com/office/officeart/2005/8/layout/process5"/>
    <dgm:cxn modelId="{0918DA43-5706-4781-8874-87A4AA423927}" type="presParOf" srcId="{90A98B21-7F49-4E48-B669-C06FD4252A67}" destId="{E6D6E993-AFEE-4633-81C8-F0E92D7A1A73}" srcOrd="16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1CA95A3-9244-4E19-8A23-EDB3A41F8DBD}" type="doc">
      <dgm:prSet loTypeId="urn:microsoft.com/office/officeart/2005/8/layout/process5" loCatId="process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tr-TR"/>
        </a:p>
      </dgm:t>
    </dgm:pt>
    <dgm:pt modelId="{3594204A-9676-424D-944C-878AE470B062}">
      <dgm:prSet phldrT="[Metin]" custT="1"/>
      <dgm:spPr/>
      <dgm:t>
        <a:bodyPr/>
        <a:lstStyle/>
        <a:p>
          <a:r>
            <a:rPr lang="tr-TR" sz="2400" dirty="0"/>
            <a:t>İşin Yürütülmesi</a:t>
          </a:r>
        </a:p>
      </dgm:t>
    </dgm:pt>
    <dgm:pt modelId="{C3CD74C1-2D47-4A93-8711-AF02382C9048}" type="parTrans" cxnId="{209D252B-32C8-4043-A750-E6050EF55D5C}">
      <dgm:prSet/>
      <dgm:spPr/>
      <dgm:t>
        <a:bodyPr/>
        <a:lstStyle/>
        <a:p>
          <a:endParaRPr lang="tr-TR" sz="2000">
            <a:solidFill>
              <a:schemeClr val="tx1"/>
            </a:solidFill>
          </a:endParaRPr>
        </a:p>
      </dgm:t>
    </dgm:pt>
    <dgm:pt modelId="{48FBBB03-E76A-4F3F-BF05-D4619ED9DFEE}" type="sibTrans" cxnId="{209D252B-32C8-4043-A750-E6050EF55D5C}">
      <dgm:prSet custT="1"/>
      <dgm:spPr/>
      <dgm:t>
        <a:bodyPr/>
        <a:lstStyle/>
        <a:p>
          <a:endParaRPr lang="tr-TR" sz="1800" dirty="0">
            <a:solidFill>
              <a:schemeClr val="tx1"/>
            </a:solidFill>
          </a:endParaRPr>
        </a:p>
      </dgm:t>
    </dgm:pt>
    <dgm:pt modelId="{1C572B3F-CFFC-405D-A6D5-24A521ACF6E0}">
      <dgm:prSet phldrT="[Metin]" custT="1"/>
      <dgm:spPr/>
      <dgm:t>
        <a:bodyPr/>
        <a:lstStyle/>
        <a:p>
          <a:r>
            <a:rPr lang="tr-TR" sz="2400" dirty="0"/>
            <a:t>İşin Kontrolü</a:t>
          </a:r>
        </a:p>
      </dgm:t>
    </dgm:pt>
    <dgm:pt modelId="{52A62501-22EB-4E9A-A549-4D10B298F6B4}" type="parTrans" cxnId="{AE8DAC08-76BC-4845-8C12-48E32A6B4157}">
      <dgm:prSet/>
      <dgm:spPr/>
      <dgm:t>
        <a:bodyPr/>
        <a:lstStyle/>
        <a:p>
          <a:endParaRPr lang="tr-TR" sz="2000"/>
        </a:p>
      </dgm:t>
    </dgm:pt>
    <dgm:pt modelId="{D83BFBBF-D447-4925-BFD0-AB0C275C38D5}" type="sibTrans" cxnId="{AE8DAC08-76BC-4845-8C12-48E32A6B4157}">
      <dgm:prSet custT="1"/>
      <dgm:spPr/>
      <dgm:t>
        <a:bodyPr/>
        <a:lstStyle/>
        <a:p>
          <a:endParaRPr lang="tr-TR" sz="1800" dirty="0"/>
        </a:p>
      </dgm:t>
    </dgm:pt>
    <dgm:pt modelId="{60E0F2F0-B693-47A2-AFA3-27FA4D1A1F3D}">
      <dgm:prSet phldrT="[Metin]" custT="1"/>
      <dgm:spPr/>
      <dgm:t>
        <a:bodyPr/>
        <a:lstStyle/>
        <a:p>
          <a:r>
            <a:rPr lang="tr-TR" sz="2400" dirty="0"/>
            <a:t>İşin Kabulü ve Hakedişin Ödenmesi</a:t>
          </a:r>
        </a:p>
      </dgm:t>
    </dgm:pt>
    <dgm:pt modelId="{2F94D846-B116-4692-9E3F-C8B0E8E9E2E1}" type="parTrans" cxnId="{893A8462-9A07-425E-9C2A-40BE87B69E68}">
      <dgm:prSet/>
      <dgm:spPr/>
      <dgm:t>
        <a:bodyPr/>
        <a:lstStyle/>
        <a:p>
          <a:endParaRPr lang="tr-TR" sz="2000"/>
        </a:p>
      </dgm:t>
    </dgm:pt>
    <dgm:pt modelId="{BD148AEA-E392-4415-9B70-6EDDBBA386B1}" type="sibTrans" cxnId="{893A8462-9A07-425E-9C2A-40BE87B69E68}">
      <dgm:prSet custT="1"/>
      <dgm:spPr/>
      <dgm:t>
        <a:bodyPr/>
        <a:lstStyle/>
        <a:p>
          <a:endParaRPr lang="tr-TR" sz="1800" dirty="0"/>
        </a:p>
      </dgm:t>
    </dgm:pt>
    <dgm:pt modelId="{40C62BAE-BCF9-4C11-AAE9-12DB8579BEAE}">
      <dgm:prSet phldrT="[Metin]" custT="1"/>
      <dgm:spPr/>
      <dgm:t>
        <a:bodyPr/>
        <a:lstStyle/>
        <a:p>
          <a:r>
            <a:rPr lang="tr-TR" sz="2200" dirty="0"/>
            <a:t>İşin Tamamlanması ve Kesin Teminatın İadesi</a:t>
          </a:r>
        </a:p>
      </dgm:t>
    </dgm:pt>
    <dgm:pt modelId="{7D70503B-1C7C-4C3D-8C98-21ACC75D798B}" type="parTrans" cxnId="{C412C89F-A37B-4EDC-ACF1-97B443DB1EF5}">
      <dgm:prSet/>
      <dgm:spPr/>
      <dgm:t>
        <a:bodyPr/>
        <a:lstStyle/>
        <a:p>
          <a:endParaRPr lang="tr-TR" sz="2000"/>
        </a:p>
      </dgm:t>
    </dgm:pt>
    <dgm:pt modelId="{A70D7B3D-AECD-4883-908B-7536B9CFCD14}" type="sibTrans" cxnId="{C412C89F-A37B-4EDC-ACF1-97B443DB1EF5}">
      <dgm:prSet/>
      <dgm:spPr/>
      <dgm:t>
        <a:bodyPr/>
        <a:lstStyle/>
        <a:p>
          <a:endParaRPr lang="tr-TR" sz="2000"/>
        </a:p>
      </dgm:t>
    </dgm:pt>
    <dgm:pt modelId="{90A98B21-7F49-4E48-B669-C06FD4252A67}" type="pres">
      <dgm:prSet presAssocID="{D1CA95A3-9244-4E19-8A23-EDB3A41F8DB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BDB86E76-BB79-4AE1-99A5-A0BF6D1F56B5}" type="pres">
      <dgm:prSet presAssocID="{3594204A-9676-424D-944C-878AE470B062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761A10E-8E98-458A-90C7-556F01C60CFA}" type="pres">
      <dgm:prSet presAssocID="{48FBBB03-E76A-4F3F-BF05-D4619ED9DFEE}" presName="sibTrans" presStyleLbl="sibTrans2D1" presStyleIdx="0" presStyleCnt="3"/>
      <dgm:spPr/>
      <dgm:t>
        <a:bodyPr/>
        <a:lstStyle/>
        <a:p>
          <a:endParaRPr lang="tr-TR"/>
        </a:p>
      </dgm:t>
    </dgm:pt>
    <dgm:pt modelId="{32960698-8236-4ECC-AE33-28D10EF29383}" type="pres">
      <dgm:prSet presAssocID="{48FBBB03-E76A-4F3F-BF05-D4619ED9DFEE}" presName="connectorText" presStyleLbl="sibTrans2D1" presStyleIdx="0" presStyleCnt="3"/>
      <dgm:spPr/>
      <dgm:t>
        <a:bodyPr/>
        <a:lstStyle/>
        <a:p>
          <a:endParaRPr lang="tr-TR"/>
        </a:p>
      </dgm:t>
    </dgm:pt>
    <dgm:pt modelId="{C0535F10-0CDB-4C0B-87F9-80EFB090EBD9}" type="pres">
      <dgm:prSet presAssocID="{1C572B3F-CFFC-405D-A6D5-24A521ACF6E0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D6C93EC-CD97-407D-AB80-DB66BAD8FE49}" type="pres">
      <dgm:prSet presAssocID="{D83BFBBF-D447-4925-BFD0-AB0C275C38D5}" presName="sibTrans" presStyleLbl="sibTrans2D1" presStyleIdx="1" presStyleCnt="3"/>
      <dgm:spPr/>
      <dgm:t>
        <a:bodyPr/>
        <a:lstStyle/>
        <a:p>
          <a:endParaRPr lang="tr-TR"/>
        </a:p>
      </dgm:t>
    </dgm:pt>
    <dgm:pt modelId="{1E00C3D5-7EC5-4834-A6CE-C8499BDB85DB}" type="pres">
      <dgm:prSet presAssocID="{D83BFBBF-D447-4925-BFD0-AB0C275C38D5}" presName="connectorText" presStyleLbl="sibTrans2D1" presStyleIdx="1" presStyleCnt="3"/>
      <dgm:spPr/>
      <dgm:t>
        <a:bodyPr/>
        <a:lstStyle/>
        <a:p>
          <a:endParaRPr lang="tr-TR"/>
        </a:p>
      </dgm:t>
    </dgm:pt>
    <dgm:pt modelId="{A208760F-EDF4-43F0-92C7-072067751A52}" type="pres">
      <dgm:prSet presAssocID="{60E0F2F0-B693-47A2-AFA3-27FA4D1A1F3D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E4CB0F1-1495-4B10-B087-B26A4C0AB7D3}" type="pres">
      <dgm:prSet presAssocID="{BD148AEA-E392-4415-9B70-6EDDBBA386B1}" presName="sibTrans" presStyleLbl="sibTrans2D1" presStyleIdx="2" presStyleCnt="3"/>
      <dgm:spPr/>
      <dgm:t>
        <a:bodyPr/>
        <a:lstStyle/>
        <a:p>
          <a:endParaRPr lang="tr-TR"/>
        </a:p>
      </dgm:t>
    </dgm:pt>
    <dgm:pt modelId="{7C5BA574-16B7-4266-99FB-8742F71A2555}" type="pres">
      <dgm:prSet presAssocID="{BD148AEA-E392-4415-9B70-6EDDBBA386B1}" presName="connectorText" presStyleLbl="sibTrans2D1" presStyleIdx="2" presStyleCnt="3"/>
      <dgm:spPr/>
      <dgm:t>
        <a:bodyPr/>
        <a:lstStyle/>
        <a:p>
          <a:endParaRPr lang="tr-TR"/>
        </a:p>
      </dgm:t>
    </dgm:pt>
    <dgm:pt modelId="{C91388FD-DCC7-4ED8-B3EF-2243EABE83D8}" type="pres">
      <dgm:prSet presAssocID="{40C62BAE-BCF9-4C11-AAE9-12DB8579BEAE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09B66162-E525-45C3-A64C-E0ADA38113AA}" type="presOf" srcId="{D1CA95A3-9244-4E19-8A23-EDB3A41F8DBD}" destId="{90A98B21-7F49-4E48-B669-C06FD4252A67}" srcOrd="0" destOrd="0" presId="urn:microsoft.com/office/officeart/2005/8/layout/process5"/>
    <dgm:cxn modelId="{893A8462-9A07-425E-9C2A-40BE87B69E68}" srcId="{D1CA95A3-9244-4E19-8A23-EDB3A41F8DBD}" destId="{60E0F2F0-B693-47A2-AFA3-27FA4D1A1F3D}" srcOrd="2" destOrd="0" parTransId="{2F94D846-B116-4692-9E3F-C8B0E8E9E2E1}" sibTransId="{BD148AEA-E392-4415-9B70-6EDDBBA386B1}"/>
    <dgm:cxn modelId="{101C71FF-49A8-4BA3-ABF6-502EF8BF7D87}" type="presOf" srcId="{BD148AEA-E392-4415-9B70-6EDDBBA386B1}" destId="{4E4CB0F1-1495-4B10-B087-B26A4C0AB7D3}" srcOrd="0" destOrd="0" presId="urn:microsoft.com/office/officeart/2005/8/layout/process5"/>
    <dgm:cxn modelId="{FC1EAE6C-D022-4F49-86B8-A401FA14E875}" type="presOf" srcId="{40C62BAE-BCF9-4C11-AAE9-12DB8579BEAE}" destId="{C91388FD-DCC7-4ED8-B3EF-2243EABE83D8}" srcOrd="0" destOrd="0" presId="urn:microsoft.com/office/officeart/2005/8/layout/process5"/>
    <dgm:cxn modelId="{777F2BCB-8A84-437D-9A32-B5296A33F378}" type="presOf" srcId="{60E0F2F0-B693-47A2-AFA3-27FA4D1A1F3D}" destId="{A208760F-EDF4-43F0-92C7-072067751A52}" srcOrd="0" destOrd="0" presId="urn:microsoft.com/office/officeart/2005/8/layout/process5"/>
    <dgm:cxn modelId="{FA13580C-77F2-41F2-8839-30FA1CDF34DE}" type="presOf" srcId="{3594204A-9676-424D-944C-878AE470B062}" destId="{BDB86E76-BB79-4AE1-99A5-A0BF6D1F56B5}" srcOrd="0" destOrd="0" presId="urn:microsoft.com/office/officeart/2005/8/layout/process5"/>
    <dgm:cxn modelId="{C412C89F-A37B-4EDC-ACF1-97B443DB1EF5}" srcId="{D1CA95A3-9244-4E19-8A23-EDB3A41F8DBD}" destId="{40C62BAE-BCF9-4C11-AAE9-12DB8579BEAE}" srcOrd="3" destOrd="0" parTransId="{7D70503B-1C7C-4C3D-8C98-21ACC75D798B}" sibTransId="{A70D7B3D-AECD-4883-908B-7536B9CFCD14}"/>
    <dgm:cxn modelId="{26B7E916-0559-4344-B9DE-1B22ADCF26D3}" type="presOf" srcId="{D83BFBBF-D447-4925-BFD0-AB0C275C38D5}" destId="{3D6C93EC-CD97-407D-AB80-DB66BAD8FE49}" srcOrd="0" destOrd="0" presId="urn:microsoft.com/office/officeart/2005/8/layout/process5"/>
    <dgm:cxn modelId="{77C37BC0-C02E-4591-8FDD-68C01E124249}" type="presOf" srcId="{D83BFBBF-D447-4925-BFD0-AB0C275C38D5}" destId="{1E00C3D5-7EC5-4834-A6CE-C8499BDB85DB}" srcOrd="1" destOrd="0" presId="urn:microsoft.com/office/officeart/2005/8/layout/process5"/>
    <dgm:cxn modelId="{173091E5-F3ED-4159-A2DA-084121EC1B83}" type="presOf" srcId="{1C572B3F-CFFC-405D-A6D5-24A521ACF6E0}" destId="{C0535F10-0CDB-4C0B-87F9-80EFB090EBD9}" srcOrd="0" destOrd="0" presId="urn:microsoft.com/office/officeart/2005/8/layout/process5"/>
    <dgm:cxn modelId="{02EC5155-7662-440D-8EEB-FB0BC1B0400B}" type="presOf" srcId="{48FBBB03-E76A-4F3F-BF05-D4619ED9DFEE}" destId="{32960698-8236-4ECC-AE33-28D10EF29383}" srcOrd="1" destOrd="0" presId="urn:microsoft.com/office/officeart/2005/8/layout/process5"/>
    <dgm:cxn modelId="{386006F1-F820-434D-A853-B283772359CD}" type="presOf" srcId="{48FBBB03-E76A-4F3F-BF05-D4619ED9DFEE}" destId="{B761A10E-8E98-458A-90C7-556F01C60CFA}" srcOrd="0" destOrd="0" presId="urn:microsoft.com/office/officeart/2005/8/layout/process5"/>
    <dgm:cxn modelId="{38443F26-AFA5-4FAD-9AD3-A94178777F2B}" type="presOf" srcId="{BD148AEA-E392-4415-9B70-6EDDBBA386B1}" destId="{7C5BA574-16B7-4266-99FB-8742F71A2555}" srcOrd="1" destOrd="0" presId="urn:microsoft.com/office/officeart/2005/8/layout/process5"/>
    <dgm:cxn modelId="{AE8DAC08-76BC-4845-8C12-48E32A6B4157}" srcId="{D1CA95A3-9244-4E19-8A23-EDB3A41F8DBD}" destId="{1C572B3F-CFFC-405D-A6D5-24A521ACF6E0}" srcOrd="1" destOrd="0" parTransId="{52A62501-22EB-4E9A-A549-4D10B298F6B4}" sibTransId="{D83BFBBF-D447-4925-BFD0-AB0C275C38D5}"/>
    <dgm:cxn modelId="{209D252B-32C8-4043-A750-E6050EF55D5C}" srcId="{D1CA95A3-9244-4E19-8A23-EDB3A41F8DBD}" destId="{3594204A-9676-424D-944C-878AE470B062}" srcOrd="0" destOrd="0" parTransId="{C3CD74C1-2D47-4A93-8711-AF02382C9048}" sibTransId="{48FBBB03-E76A-4F3F-BF05-D4619ED9DFEE}"/>
    <dgm:cxn modelId="{DA7A09B0-CDE7-4768-95FC-7975235BFDAF}" type="presParOf" srcId="{90A98B21-7F49-4E48-B669-C06FD4252A67}" destId="{BDB86E76-BB79-4AE1-99A5-A0BF6D1F56B5}" srcOrd="0" destOrd="0" presId="urn:microsoft.com/office/officeart/2005/8/layout/process5"/>
    <dgm:cxn modelId="{436452E1-1282-41A5-AE93-9473D16ED431}" type="presParOf" srcId="{90A98B21-7F49-4E48-B669-C06FD4252A67}" destId="{B761A10E-8E98-458A-90C7-556F01C60CFA}" srcOrd="1" destOrd="0" presId="urn:microsoft.com/office/officeart/2005/8/layout/process5"/>
    <dgm:cxn modelId="{620C3613-0F73-4258-BFF9-AA57670EACB6}" type="presParOf" srcId="{B761A10E-8E98-458A-90C7-556F01C60CFA}" destId="{32960698-8236-4ECC-AE33-28D10EF29383}" srcOrd="0" destOrd="0" presId="urn:microsoft.com/office/officeart/2005/8/layout/process5"/>
    <dgm:cxn modelId="{4B59748E-E396-47F2-838C-4A7929930E89}" type="presParOf" srcId="{90A98B21-7F49-4E48-B669-C06FD4252A67}" destId="{C0535F10-0CDB-4C0B-87F9-80EFB090EBD9}" srcOrd="2" destOrd="0" presId="urn:microsoft.com/office/officeart/2005/8/layout/process5"/>
    <dgm:cxn modelId="{F6804860-D08B-48B8-B3E4-1DE309B5C82B}" type="presParOf" srcId="{90A98B21-7F49-4E48-B669-C06FD4252A67}" destId="{3D6C93EC-CD97-407D-AB80-DB66BAD8FE49}" srcOrd="3" destOrd="0" presId="urn:microsoft.com/office/officeart/2005/8/layout/process5"/>
    <dgm:cxn modelId="{7248AE44-3A38-4AD4-A0B1-17E58D347903}" type="presParOf" srcId="{3D6C93EC-CD97-407D-AB80-DB66BAD8FE49}" destId="{1E00C3D5-7EC5-4834-A6CE-C8499BDB85DB}" srcOrd="0" destOrd="0" presId="urn:microsoft.com/office/officeart/2005/8/layout/process5"/>
    <dgm:cxn modelId="{3D8B5734-6671-4C77-A229-2D070983995A}" type="presParOf" srcId="{90A98B21-7F49-4E48-B669-C06FD4252A67}" destId="{A208760F-EDF4-43F0-92C7-072067751A52}" srcOrd="4" destOrd="0" presId="urn:microsoft.com/office/officeart/2005/8/layout/process5"/>
    <dgm:cxn modelId="{B0F3283A-EA0E-42B8-B82E-38EB50EDD744}" type="presParOf" srcId="{90A98B21-7F49-4E48-B669-C06FD4252A67}" destId="{4E4CB0F1-1495-4B10-B087-B26A4C0AB7D3}" srcOrd="5" destOrd="0" presId="urn:microsoft.com/office/officeart/2005/8/layout/process5"/>
    <dgm:cxn modelId="{DDE2AB7E-0EA0-4CE8-9A45-2A4ABEB4EA2C}" type="presParOf" srcId="{4E4CB0F1-1495-4B10-B087-B26A4C0AB7D3}" destId="{7C5BA574-16B7-4266-99FB-8742F71A2555}" srcOrd="0" destOrd="0" presId="urn:microsoft.com/office/officeart/2005/8/layout/process5"/>
    <dgm:cxn modelId="{9C00BB77-B8B8-4839-9094-923842B7DAD1}" type="presParOf" srcId="{90A98B21-7F49-4E48-B669-C06FD4252A67}" destId="{C91388FD-DCC7-4ED8-B3EF-2243EABE83D8}" srcOrd="6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111DEA-A007-4864-8B3C-25A0976D86D5}">
      <dsp:nvSpPr>
        <dsp:cNvPr id="0" name=""/>
        <dsp:cNvSpPr/>
      </dsp:nvSpPr>
      <dsp:spPr>
        <a:xfrm rot="5400000">
          <a:off x="189410" y="3043792"/>
          <a:ext cx="557734" cy="928056"/>
        </a:xfrm>
        <a:prstGeom prst="corner">
          <a:avLst>
            <a:gd name="adj1" fmla="val 16120"/>
            <a:gd name="adj2" fmla="val 16110"/>
          </a:avLst>
        </a:prstGeom>
        <a:solidFill>
          <a:schemeClr val="accent6"/>
        </a:solidFill>
        <a:ln w="12700" cap="flat" cmpd="sng" algn="ctr">
          <a:solidFill>
            <a:schemeClr val="accent6">
              <a:shade val="15000"/>
            </a:schemeClr>
          </a:solidFill>
          <a:prstDash val="solid"/>
          <a:miter lim="800000"/>
        </a:ln>
        <a:effectLst/>
      </dsp:spPr>
      <dsp:style>
        <a:lnRef idx="2">
          <a:schemeClr val="accent6">
            <a:shade val="15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</dsp:sp>
    <dsp:sp modelId="{1A2514A0-D313-4DC4-9074-FC1473D94BF7}">
      <dsp:nvSpPr>
        <dsp:cNvPr id="0" name=""/>
        <dsp:cNvSpPr/>
      </dsp:nvSpPr>
      <dsp:spPr>
        <a:xfrm>
          <a:off x="103302" y="3321081"/>
          <a:ext cx="823871" cy="7344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000" kern="1200" dirty="0">
              <a:latin typeface="Arial" panose="020B0604020202020204" pitchFamily="34" charset="0"/>
              <a:cs typeface="Arial" panose="020B0604020202020204" pitchFamily="34" charset="0"/>
            </a:rPr>
            <a:t>İhale ilanı ve   dokümanın oluşturulma ve indirilmeye başlanması</a:t>
          </a:r>
        </a:p>
      </dsp:txBody>
      <dsp:txXfrm>
        <a:off x="103302" y="3321081"/>
        <a:ext cx="823871" cy="734428"/>
      </dsp:txXfrm>
    </dsp:sp>
    <dsp:sp modelId="{70513B73-E596-4219-A2A1-A57CCC751C32}">
      <dsp:nvSpPr>
        <dsp:cNvPr id="0" name=""/>
        <dsp:cNvSpPr/>
      </dsp:nvSpPr>
      <dsp:spPr>
        <a:xfrm>
          <a:off x="776080" y="2975467"/>
          <a:ext cx="158085" cy="158085"/>
        </a:xfrm>
        <a:prstGeom prst="triangle">
          <a:avLst>
            <a:gd name="adj" fmla="val 1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1D140D-EC38-4043-A609-3F9381C17CBE}">
      <dsp:nvSpPr>
        <dsp:cNvPr id="0" name=""/>
        <dsp:cNvSpPr/>
      </dsp:nvSpPr>
      <dsp:spPr>
        <a:xfrm rot="5400000">
          <a:off x="1215108" y="2789982"/>
          <a:ext cx="557734" cy="928056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07507A-92A3-4FB5-B11B-B2EB8F64FFE3}">
      <dsp:nvSpPr>
        <dsp:cNvPr id="0" name=""/>
        <dsp:cNvSpPr/>
      </dsp:nvSpPr>
      <dsp:spPr>
        <a:xfrm>
          <a:off x="1117384" y="3067271"/>
          <a:ext cx="847104" cy="7344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000" kern="120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İsteklilerin EKAP a kayıt zorunluluğu &amp; Tebligatın EKAP üzerinden gönderimine başlanması  </a:t>
          </a:r>
          <a:endParaRPr lang="tr-TR" sz="1000" kern="1200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1117384" y="3067271"/>
        <a:ext cx="847104" cy="734428"/>
      </dsp:txXfrm>
    </dsp:sp>
    <dsp:sp modelId="{EA0CC9C6-827F-4246-8D58-E250EE588B91}">
      <dsp:nvSpPr>
        <dsp:cNvPr id="0" name=""/>
        <dsp:cNvSpPr/>
      </dsp:nvSpPr>
      <dsp:spPr>
        <a:xfrm>
          <a:off x="1801778" y="2721657"/>
          <a:ext cx="158085" cy="158085"/>
        </a:xfrm>
        <a:prstGeom prst="triangle">
          <a:avLst>
            <a:gd name="adj" fmla="val 1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631C2F-F365-46CB-8530-9FF6A7AFD0A9}">
      <dsp:nvSpPr>
        <dsp:cNvPr id="0" name=""/>
        <dsp:cNvSpPr/>
      </dsp:nvSpPr>
      <dsp:spPr>
        <a:xfrm rot="5400000">
          <a:off x="2240806" y="2536172"/>
          <a:ext cx="557734" cy="928056"/>
        </a:xfrm>
        <a:prstGeom prst="corner">
          <a:avLst>
            <a:gd name="adj1" fmla="val 16120"/>
            <a:gd name="adj2" fmla="val 16110"/>
          </a:avLst>
        </a:prstGeom>
        <a:solidFill>
          <a:srgbClr val="FF0000"/>
        </a:solidFill>
        <a:ln w="127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50EE2B-25A8-40E9-8970-1F536FCC86FB}">
      <dsp:nvSpPr>
        <dsp:cNvPr id="0" name=""/>
        <dsp:cNvSpPr/>
      </dsp:nvSpPr>
      <dsp:spPr>
        <a:xfrm>
          <a:off x="2143082" y="2813461"/>
          <a:ext cx="847104" cy="7344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000" kern="1200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Tekliflerin elektronik ortamda gönderimine başlanması</a:t>
          </a:r>
        </a:p>
      </dsp:txBody>
      <dsp:txXfrm>
        <a:off x="2143082" y="2813461"/>
        <a:ext cx="847104" cy="734428"/>
      </dsp:txXfrm>
    </dsp:sp>
    <dsp:sp modelId="{31A1D29F-1E6E-4260-BF6F-BF9BC74B1094}">
      <dsp:nvSpPr>
        <dsp:cNvPr id="0" name=""/>
        <dsp:cNvSpPr/>
      </dsp:nvSpPr>
      <dsp:spPr>
        <a:xfrm>
          <a:off x="2827476" y="2467847"/>
          <a:ext cx="158085" cy="158085"/>
        </a:xfrm>
        <a:prstGeom prst="triangle">
          <a:avLst>
            <a:gd name="adj" fmla="val 1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771CD8-19A4-4EFF-8D5E-070404CFC78A}">
      <dsp:nvSpPr>
        <dsp:cNvPr id="0" name=""/>
        <dsp:cNvSpPr/>
      </dsp:nvSpPr>
      <dsp:spPr>
        <a:xfrm rot="5400000">
          <a:off x="3266504" y="2282362"/>
          <a:ext cx="557734" cy="928056"/>
        </a:xfrm>
        <a:prstGeom prst="corner">
          <a:avLst>
            <a:gd name="adj1" fmla="val 16120"/>
            <a:gd name="adj2" fmla="val 161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3185D9-5C81-4AE6-80B0-8340773F7D98}">
      <dsp:nvSpPr>
        <dsp:cNvPr id="0" name=""/>
        <dsp:cNvSpPr/>
      </dsp:nvSpPr>
      <dsp:spPr>
        <a:xfrm>
          <a:off x="3173405" y="2559651"/>
          <a:ext cx="837854" cy="7344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chemeClr val="accent3"/>
            </a:buClr>
          </a:pPr>
          <a:r>
            <a:rPr lang="tr-TR" sz="1000" b="0" kern="1200" dirty="0">
              <a:latin typeface="Arial" panose="020B0604020202020204" pitchFamily="34" charset="0"/>
              <a:cs typeface="Arial" panose="020B0604020202020204" pitchFamily="34" charset="0"/>
            </a:rPr>
            <a:t>Elektronik eksiltme uygulamasının devreye alınması</a:t>
          </a:r>
          <a:endParaRPr lang="tr-TR" sz="1000" b="0" kern="1200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3173405" y="2559651"/>
        <a:ext cx="837854" cy="734428"/>
      </dsp:txXfrm>
    </dsp:sp>
    <dsp:sp modelId="{5C89C414-528A-4FA4-9A0A-3E90AC567245}">
      <dsp:nvSpPr>
        <dsp:cNvPr id="0" name=""/>
        <dsp:cNvSpPr/>
      </dsp:nvSpPr>
      <dsp:spPr>
        <a:xfrm>
          <a:off x="3853174" y="2214037"/>
          <a:ext cx="158085" cy="158085"/>
        </a:xfrm>
        <a:prstGeom prst="triangle">
          <a:avLst>
            <a:gd name="adj" fmla="val 1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E0D374-F633-42EF-8C2A-086934396C30}">
      <dsp:nvSpPr>
        <dsp:cNvPr id="0" name=""/>
        <dsp:cNvSpPr/>
      </dsp:nvSpPr>
      <dsp:spPr>
        <a:xfrm rot="5400000">
          <a:off x="4292203" y="2028552"/>
          <a:ext cx="557734" cy="928056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379B9D-01A4-4EDA-B057-BFFB8F075D77}">
      <dsp:nvSpPr>
        <dsp:cNvPr id="0" name=""/>
        <dsp:cNvSpPr/>
      </dsp:nvSpPr>
      <dsp:spPr>
        <a:xfrm>
          <a:off x="4199103" y="2305841"/>
          <a:ext cx="837854" cy="7344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chemeClr val="accent3"/>
            </a:buClr>
          </a:pPr>
          <a:r>
            <a:rPr lang="tr-TR" sz="1000" b="0" kern="1200">
              <a:latin typeface="Arial" panose="020B0604020202020204" pitchFamily="34" charset="0"/>
              <a:cs typeface="Arial" panose="020B0604020202020204" pitchFamily="34" charset="0"/>
            </a:rPr>
            <a:t>E-ihalenin tüm alım türlerinde uygulanabilir hale gelmesi. </a:t>
          </a:r>
          <a:endParaRPr lang="tr-TR" sz="1000" b="0" kern="1200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4199103" y="2305841"/>
        <a:ext cx="837854" cy="734428"/>
      </dsp:txXfrm>
    </dsp:sp>
    <dsp:sp modelId="{288B1858-E8AA-4440-B65F-371DE3822D7C}">
      <dsp:nvSpPr>
        <dsp:cNvPr id="0" name=""/>
        <dsp:cNvSpPr/>
      </dsp:nvSpPr>
      <dsp:spPr>
        <a:xfrm>
          <a:off x="4878872" y="1960227"/>
          <a:ext cx="158085" cy="158085"/>
        </a:xfrm>
        <a:prstGeom prst="triangle">
          <a:avLst>
            <a:gd name="adj" fmla="val 10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AB502D-3C27-4D11-9EEB-1AFA8A6F5B38}">
      <dsp:nvSpPr>
        <dsp:cNvPr id="0" name=""/>
        <dsp:cNvSpPr/>
      </dsp:nvSpPr>
      <dsp:spPr>
        <a:xfrm rot="5400000">
          <a:off x="5317901" y="1774742"/>
          <a:ext cx="557734" cy="928056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DA920D-34EF-4E8B-B691-0AAEBE7425D7}">
      <dsp:nvSpPr>
        <dsp:cNvPr id="0" name=""/>
        <dsp:cNvSpPr/>
      </dsp:nvSpPr>
      <dsp:spPr>
        <a:xfrm>
          <a:off x="5224801" y="2052031"/>
          <a:ext cx="837854" cy="7344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chemeClr val="accent3"/>
            </a:buClr>
          </a:pPr>
          <a:r>
            <a:rPr lang="tr-TR" sz="1000" b="0" kern="1200" dirty="0">
              <a:latin typeface="Arial" panose="020B0604020202020204" pitchFamily="34" charset="0"/>
              <a:cs typeface="Arial" panose="020B0604020202020204" pitchFamily="34" charset="0"/>
            </a:rPr>
            <a:t>E-şikâyetin devreye alınması &amp; e-</a:t>
          </a:r>
          <a:r>
            <a:rPr lang="tr-TR" sz="1000" b="0" kern="1200" dirty="0" err="1">
              <a:latin typeface="Arial" panose="020B0604020202020204" pitchFamily="34" charset="0"/>
              <a:cs typeface="Arial" panose="020B0604020202020204" pitchFamily="34" charset="0"/>
            </a:rPr>
            <a:t>gtm</a:t>
          </a:r>
          <a:r>
            <a:rPr lang="tr-TR" sz="1000" b="0" kern="1200" dirty="0">
              <a:latin typeface="Arial" panose="020B0604020202020204" pitchFamily="34" charset="0"/>
              <a:cs typeface="Arial" panose="020B0604020202020204" pitchFamily="34" charset="0"/>
            </a:rPr>
            <a:t> zorunlu hale getirilmesi</a:t>
          </a:r>
          <a:endParaRPr lang="tr-TR" sz="1000" b="0" kern="1200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5224801" y="2052031"/>
        <a:ext cx="837854" cy="734428"/>
      </dsp:txXfrm>
    </dsp:sp>
    <dsp:sp modelId="{1486C589-165A-4750-950D-DE8F079F697E}">
      <dsp:nvSpPr>
        <dsp:cNvPr id="0" name=""/>
        <dsp:cNvSpPr/>
      </dsp:nvSpPr>
      <dsp:spPr>
        <a:xfrm>
          <a:off x="5904570" y="1706417"/>
          <a:ext cx="158085" cy="158085"/>
        </a:xfrm>
        <a:prstGeom prst="triangle">
          <a:avLst>
            <a:gd name="adj" fmla="val 1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B95525-F70B-4E9F-9E6A-98BA9D14D518}">
      <dsp:nvSpPr>
        <dsp:cNvPr id="0" name=""/>
        <dsp:cNvSpPr/>
      </dsp:nvSpPr>
      <dsp:spPr>
        <a:xfrm rot="5400000">
          <a:off x="6343599" y="1520932"/>
          <a:ext cx="557734" cy="928056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C769F2-6D45-425B-A6D9-1A852894A4DB}">
      <dsp:nvSpPr>
        <dsp:cNvPr id="0" name=""/>
        <dsp:cNvSpPr/>
      </dsp:nvSpPr>
      <dsp:spPr>
        <a:xfrm>
          <a:off x="6250499" y="1798221"/>
          <a:ext cx="837854" cy="7344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chemeClr val="accent3"/>
            </a:buClr>
          </a:pPr>
          <a:r>
            <a:rPr lang="tr-TR" sz="1100" b="0" kern="1200" dirty="0"/>
            <a:t>E-itirazen şikâyetin devreye alınması</a:t>
          </a:r>
        </a:p>
      </dsp:txBody>
      <dsp:txXfrm>
        <a:off x="6250499" y="1798221"/>
        <a:ext cx="837854" cy="734428"/>
      </dsp:txXfrm>
    </dsp:sp>
    <dsp:sp modelId="{AE7F4A83-0F53-470B-89B9-68BE97F1822D}">
      <dsp:nvSpPr>
        <dsp:cNvPr id="0" name=""/>
        <dsp:cNvSpPr/>
      </dsp:nvSpPr>
      <dsp:spPr>
        <a:xfrm>
          <a:off x="6930268" y="1452607"/>
          <a:ext cx="158085" cy="158085"/>
        </a:xfrm>
        <a:prstGeom prst="triangle">
          <a:avLst>
            <a:gd name="adj" fmla="val 1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127380-682E-4B72-8879-19A04614539C}">
      <dsp:nvSpPr>
        <dsp:cNvPr id="0" name=""/>
        <dsp:cNvSpPr/>
      </dsp:nvSpPr>
      <dsp:spPr>
        <a:xfrm rot="5400000">
          <a:off x="7369297" y="1267122"/>
          <a:ext cx="557734" cy="928056"/>
        </a:xfrm>
        <a:prstGeom prst="corner">
          <a:avLst>
            <a:gd name="adj1" fmla="val 16120"/>
            <a:gd name="adj2" fmla="val 161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4D1F69-4FFB-45D7-8FB9-AF14C3D72FED}">
      <dsp:nvSpPr>
        <dsp:cNvPr id="0" name=""/>
        <dsp:cNvSpPr/>
      </dsp:nvSpPr>
      <dsp:spPr>
        <a:xfrm>
          <a:off x="7276197" y="1544411"/>
          <a:ext cx="837854" cy="7344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chemeClr val="accent3"/>
            </a:buClr>
          </a:pPr>
          <a:r>
            <a:rPr lang="tr-TR" sz="1000" b="0" kern="1200" dirty="0">
              <a:latin typeface="Arial" panose="020B0604020202020204" pitchFamily="34" charset="0"/>
              <a:cs typeface="Arial" panose="020B0604020202020204" pitchFamily="34" charset="0"/>
            </a:rPr>
            <a:t>Açık ihale ve 21/(b), (c) ve (f)’de e- ihale zorunluluğu</a:t>
          </a:r>
          <a:endParaRPr lang="tr-TR" sz="1000" b="0" kern="1200" dirty="0"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>
        <a:off x="7276197" y="1544411"/>
        <a:ext cx="837854" cy="734428"/>
      </dsp:txXfrm>
    </dsp:sp>
    <dsp:sp modelId="{E81F8B27-5823-43FF-82B8-2EDB4453AED4}">
      <dsp:nvSpPr>
        <dsp:cNvPr id="0" name=""/>
        <dsp:cNvSpPr/>
      </dsp:nvSpPr>
      <dsp:spPr>
        <a:xfrm>
          <a:off x="7955966" y="1198797"/>
          <a:ext cx="158085" cy="158085"/>
        </a:xfrm>
        <a:prstGeom prst="triangle">
          <a:avLst>
            <a:gd name="adj" fmla="val 1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2738DD-5A25-46B7-B22B-01427D4BF1FA}">
      <dsp:nvSpPr>
        <dsp:cNvPr id="0" name=""/>
        <dsp:cNvSpPr/>
      </dsp:nvSpPr>
      <dsp:spPr>
        <a:xfrm rot="5400000">
          <a:off x="8394995" y="1013312"/>
          <a:ext cx="557734" cy="928056"/>
        </a:xfrm>
        <a:prstGeom prst="corner">
          <a:avLst>
            <a:gd name="adj1" fmla="val 16120"/>
            <a:gd name="adj2" fmla="val 161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FF25C6-5AC4-484A-8F33-2CE77035ADD0}">
      <dsp:nvSpPr>
        <dsp:cNvPr id="0" name=""/>
        <dsp:cNvSpPr/>
      </dsp:nvSpPr>
      <dsp:spPr>
        <a:xfrm>
          <a:off x="8301895" y="1290601"/>
          <a:ext cx="837854" cy="7344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chemeClr val="accent3"/>
            </a:buClr>
          </a:pPr>
          <a:r>
            <a:rPr lang="tr-TR" sz="1000" b="0" kern="1200" dirty="0">
              <a:latin typeface="Arial" panose="020B0604020202020204" pitchFamily="34" charset="0"/>
              <a:ea typeface="+mn-ea"/>
              <a:cs typeface="Arial" panose="020B0604020202020204" pitchFamily="34" charset="0"/>
            </a:rPr>
            <a:t>Elektronik kamu alımları sisteminin yürürlüğe girişi</a:t>
          </a:r>
        </a:p>
      </dsp:txBody>
      <dsp:txXfrm>
        <a:off x="8301895" y="1290601"/>
        <a:ext cx="837854" cy="73442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B86E76-BB79-4AE1-99A5-A0BF6D1F56B5}">
      <dsp:nvSpPr>
        <dsp:cNvPr id="0" name=""/>
        <dsp:cNvSpPr/>
      </dsp:nvSpPr>
      <dsp:spPr>
        <a:xfrm>
          <a:off x="487662" y="879"/>
          <a:ext cx="1703850" cy="102231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/>
            <a:t>İhtiyacın Ortaya Çıkması</a:t>
          </a:r>
        </a:p>
      </dsp:txBody>
      <dsp:txXfrm>
        <a:off x="517604" y="30821"/>
        <a:ext cx="1643966" cy="962426"/>
      </dsp:txXfrm>
    </dsp:sp>
    <dsp:sp modelId="{B761A10E-8E98-458A-90C7-556F01C60CFA}">
      <dsp:nvSpPr>
        <dsp:cNvPr id="0" name=""/>
        <dsp:cNvSpPr/>
      </dsp:nvSpPr>
      <dsp:spPr>
        <a:xfrm>
          <a:off x="2341451" y="300756"/>
          <a:ext cx="361216" cy="42255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800" kern="1200" dirty="0">
            <a:solidFill>
              <a:schemeClr val="tx1"/>
            </a:solidFill>
          </a:endParaRPr>
        </a:p>
      </dsp:txBody>
      <dsp:txXfrm>
        <a:off x="2341451" y="385267"/>
        <a:ext cx="252851" cy="253532"/>
      </dsp:txXfrm>
    </dsp:sp>
    <dsp:sp modelId="{8159A466-B66C-4703-97E4-B6A25056F445}">
      <dsp:nvSpPr>
        <dsp:cNvPr id="0" name=""/>
        <dsp:cNvSpPr/>
      </dsp:nvSpPr>
      <dsp:spPr>
        <a:xfrm>
          <a:off x="2873052" y="879"/>
          <a:ext cx="1703850" cy="1022310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44546A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44546A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44546A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/>
            <a:t>Teknik </a:t>
          </a:r>
          <a:r>
            <a:rPr lang="tr-TR" sz="20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Şartnamenin Hazırlanması</a:t>
          </a:r>
        </a:p>
      </dsp:txBody>
      <dsp:txXfrm>
        <a:off x="2902994" y="30821"/>
        <a:ext cx="1643966" cy="962426"/>
      </dsp:txXfrm>
    </dsp:sp>
    <dsp:sp modelId="{B59A517A-F3AE-481F-8775-FFBFA42CE3E7}">
      <dsp:nvSpPr>
        <dsp:cNvPr id="0" name=""/>
        <dsp:cNvSpPr/>
      </dsp:nvSpPr>
      <dsp:spPr>
        <a:xfrm rot="5400000">
          <a:off x="3544369" y="1142458"/>
          <a:ext cx="361216" cy="42255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800" kern="1200" dirty="0">
            <a:solidFill>
              <a:schemeClr val="tx1"/>
            </a:solidFill>
          </a:endParaRPr>
        </a:p>
      </dsp:txBody>
      <dsp:txXfrm rot="-5400000">
        <a:off x="3598212" y="1173127"/>
        <a:ext cx="253532" cy="252851"/>
      </dsp:txXfrm>
    </dsp:sp>
    <dsp:sp modelId="{4D509E2F-BF3F-45A3-8117-45932F097A0A}">
      <dsp:nvSpPr>
        <dsp:cNvPr id="0" name=""/>
        <dsp:cNvSpPr/>
      </dsp:nvSpPr>
      <dsp:spPr>
        <a:xfrm>
          <a:off x="2873052" y="1704729"/>
          <a:ext cx="1703850" cy="102231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Yaklaşık Maliyetin Tespiti</a:t>
          </a:r>
        </a:p>
      </dsp:txBody>
      <dsp:txXfrm>
        <a:off x="2902994" y="1734671"/>
        <a:ext cx="1643966" cy="962426"/>
      </dsp:txXfrm>
    </dsp:sp>
    <dsp:sp modelId="{7BE32BAF-379D-4D83-9986-6D5D796A838A}">
      <dsp:nvSpPr>
        <dsp:cNvPr id="0" name=""/>
        <dsp:cNvSpPr/>
      </dsp:nvSpPr>
      <dsp:spPr>
        <a:xfrm rot="10800000">
          <a:off x="2361897" y="2004607"/>
          <a:ext cx="361216" cy="42255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800" kern="1200" dirty="0">
            <a:solidFill>
              <a:schemeClr val="tx1"/>
            </a:solidFill>
          </a:endParaRPr>
        </a:p>
      </dsp:txBody>
      <dsp:txXfrm rot="10800000">
        <a:off x="2470262" y="2089118"/>
        <a:ext cx="252851" cy="253532"/>
      </dsp:txXfrm>
    </dsp:sp>
    <dsp:sp modelId="{BF63C4C0-4B73-4712-9C81-57282949A89C}">
      <dsp:nvSpPr>
        <dsp:cNvPr id="0" name=""/>
        <dsp:cNvSpPr/>
      </dsp:nvSpPr>
      <dsp:spPr>
        <a:xfrm>
          <a:off x="487662" y="1704729"/>
          <a:ext cx="1703850" cy="102231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İhale Usulünün Tespiti</a:t>
          </a:r>
        </a:p>
      </dsp:txBody>
      <dsp:txXfrm>
        <a:off x="517604" y="1734671"/>
        <a:ext cx="1643966" cy="962426"/>
      </dsp:txXfrm>
    </dsp:sp>
    <dsp:sp modelId="{E9A046F6-647C-4CD0-9E67-DBE33B303650}">
      <dsp:nvSpPr>
        <dsp:cNvPr id="0" name=""/>
        <dsp:cNvSpPr/>
      </dsp:nvSpPr>
      <dsp:spPr>
        <a:xfrm rot="5400000">
          <a:off x="1158979" y="2846309"/>
          <a:ext cx="361216" cy="42255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800" kern="1200" dirty="0">
            <a:solidFill>
              <a:schemeClr val="tx1"/>
            </a:solidFill>
          </a:endParaRPr>
        </a:p>
      </dsp:txBody>
      <dsp:txXfrm rot="-5400000">
        <a:off x="1212822" y="2876978"/>
        <a:ext cx="253532" cy="252851"/>
      </dsp:txXfrm>
    </dsp:sp>
    <dsp:sp modelId="{AC659116-4F46-4A46-8B48-29DF2DC5F413}">
      <dsp:nvSpPr>
        <dsp:cNvPr id="0" name=""/>
        <dsp:cNvSpPr/>
      </dsp:nvSpPr>
      <dsp:spPr>
        <a:xfrm>
          <a:off x="487662" y="3408579"/>
          <a:ext cx="1703850" cy="102231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/>
            <a:t>İhale</a:t>
          </a:r>
          <a:r>
            <a:rPr lang="tr-TR" sz="2400" kern="1200" dirty="0"/>
            <a:t> </a:t>
          </a:r>
          <a:r>
            <a:rPr lang="tr-TR" sz="2000" kern="1200" dirty="0"/>
            <a:t>Dokümanının Hazırlanması</a:t>
          </a:r>
        </a:p>
      </dsp:txBody>
      <dsp:txXfrm>
        <a:off x="517604" y="3438521"/>
        <a:ext cx="1643966" cy="962426"/>
      </dsp:txXfrm>
    </dsp:sp>
    <dsp:sp modelId="{1E94B825-9C79-46E7-9140-DCED513B1C5D}">
      <dsp:nvSpPr>
        <dsp:cNvPr id="0" name=""/>
        <dsp:cNvSpPr/>
      </dsp:nvSpPr>
      <dsp:spPr>
        <a:xfrm>
          <a:off x="2341451" y="3708457"/>
          <a:ext cx="361216" cy="42255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800" kern="1200" dirty="0">
            <a:solidFill>
              <a:schemeClr val="tx1"/>
            </a:solidFill>
          </a:endParaRPr>
        </a:p>
      </dsp:txBody>
      <dsp:txXfrm>
        <a:off x="2341451" y="3792968"/>
        <a:ext cx="252851" cy="253532"/>
      </dsp:txXfrm>
    </dsp:sp>
    <dsp:sp modelId="{E27D5851-5FE5-4CAC-A3FE-37525C132B83}">
      <dsp:nvSpPr>
        <dsp:cNvPr id="0" name=""/>
        <dsp:cNvSpPr/>
      </dsp:nvSpPr>
      <dsp:spPr>
        <a:xfrm>
          <a:off x="2873052" y="3408579"/>
          <a:ext cx="1703850" cy="102231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/>
            <a:t>İhale Yetkilisinin Onayına Sunulması</a:t>
          </a:r>
        </a:p>
      </dsp:txBody>
      <dsp:txXfrm>
        <a:off x="2902994" y="3438521"/>
        <a:ext cx="1643966" cy="96242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B86E76-BB79-4AE1-99A5-A0BF6D1F56B5}">
      <dsp:nvSpPr>
        <dsp:cNvPr id="0" name=""/>
        <dsp:cNvSpPr/>
      </dsp:nvSpPr>
      <dsp:spPr>
        <a:xfrm>
          <a:off x="5084" y="915134"/>
          <a:ext cx="1519698" cy="91181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900" kern="1200" dirty="0"/>
            <a:t>İhale Onayının Alınması</a:t>
          </a:r>
        </a:p>
      </dsp:txBody>
      <dsp:txXfrm>
        <a:off x="31790" y="941840"/>
        <a:ext cx="1466286" cy="858407"/>
      </dsp:txXfrm>
    </dsp:sp>
    <dsp:sp modelId="{B761A10E-8E98-458A-90C7-556F01C60CFA}">
      <dsp:nvSpPr>
        <dsp:cNvPr id="0" name=""/>
        <dsp:cNvSpPr/>
      </dsp:nvSpPr>
      <dsp:spPr>
        <a:xfrm>
          <a:off x="1658516" y="1182601"/>
          <a:ext cx="322176" cy="37688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900" kern="1200" dirty="0">
            <a:solidFill>
              <a:schemeClr val="tx1"/>
            </a:solidFill>
          </a:endParaRPr>
        </a:p>
      </dsp:txBody>
      <dsp:txXfrm>
        <a:off x="1658516" y="1257978"/>
        <a:ext cx="225523" cy="226131"/>
      </dsp:txXfrm>
    </dsp:sp>
    <dsp:sp modelId="{8159A466-B66C-4703-97E4-B6A25056F445}">
      <dsp:nvSpPr>
        <dsp:cNvPr id="0" name=""/>
        <dsp:cNvSpPr/>
      </dsp:nvSpPr>
      <dsp:spPr>
        <a:xfrm>
          <a:off x="2132663" y="915134"/>
          <a:ext cx="1519698" cy="91181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/>
            <a:t>İhalenin İlanı</a:t>
          </a:r>
        </a:p>
      </dsp:txBody>
      <dsp:txXfrm>
        <a:off x="2159369" y="941840"/>
        <a:ext cx="1466286" cy="858407"/>
      </dsp:txXfrm>
    </dsp:sp>
    <dsp:sp modelId="{B59A517A-F3AE-481F-8775-FFBFA42CE3E7}">
      <dsp:nvSpPr>
        <dsp:cNvPr id="0" name=""/>
        <dsp:cNvSpPr/>
      </dsp:nvSpPr>
      <dsp:spPr>
        <a:xfrm>
          <a:off x="3786095" y="1182601"/>
          <a:ext cx="322176" cy="37688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900" kern="1200" dirty="0">
            <a:solidFill>
              <a:schemeClr val="tx1"/>
            </a:solidFill>
          </a:endParaRPr>
        </a:p>
      </dsp:txBody>
      <dsp:txXfrm>
        <a:off x="3786095" y="1257978"/>
        <a:ext cx="225523" cy="226131"/>
      </dsp:txXfrm>
    </dsp:sp>
    <dsp:sp modelId="{4D509E2F-BF3F-45A3-8117-45932F097A0A}">
      <dsp:nvSpPr>
        <dsp:cNvPr id="0" name=""/>
        <dsp:cNvSpPr/>
      </dsp:nvSpPr>
      <dsp:spPr>
        <a:xfrm>
          <a:off x="4260241" y="915134"/>
          <a:ext cx="1519698" cy="91181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700" kern="1200" dirty="0"/>
            <a:t>İhale Komisyonunun Kurulması</a:t>
          </a:r>
        </a:p>
      </dsp:txBody>
      <dsp:txXfrm>
        <a:off x="4286947" y="941840"/>
        <a:ext cx="1466286" cy="858407"/>
      </dsp:txXfrm>
    </dsp:sp>
    <dsp:sp modelId="{7BE32BAF-379D-4D83-9986-6D5D796A838A}">
      <dsp:nvSpPr>
        <dsp:cNvPr id="0" name=""/>
        <dsp:cNvSpPr/>
      </dsp:nvSpPr>
      <dsp:spPr>
        <a:xfrm rot="5400000">
          <a:off x="4859002" y="1933332"/>
          <a:ext cx="322176" cy="37688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900" kern="1200" dirty="0">
            <a:solidFill>
              <a:schemeClr val="tx1"/>
            </a:solidFill>
          </a:endParaRPr>
        </a:p>
      </dsp:txBody>
      <dsp:txXfrm rot="-5400000">
        <a:off x="4907025" y="1960687"/>
        <a:ext cx="226131" cy="225523"/>
      </dsp:txXfrm>
    </dsp:sp>
    <dsp:sp modelId="{BF63C4C0-4B73-4712-9C81-57282949A89C}">
      <dsp:nvSpPr>
        <dsp:cNvPr id="0" name=""/>
        <dsp:cNvSpPr/>
      </dsp:nvSpPr>
      <dsp:spPr>
        <a:xfrm>
          <a:off x="4260241" y="2434833"/>
          <a:ext cx="1519698" cy="91181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900" kern="1200" dirty="0"/>
            <a:t>İhale Dokümanının İndirilmesi</a:t>
          </a:r>
        </a:p>
      </dsp:txBody>
      <dsp:txXfrm>
        <a:off x="4286947" y="2461539"/>
        <a:ext cx="1466286" cy="858407"/>
      </dsp:txXfrm>
    </dsp:sp>
    <dsp:sp modelId="{E9A046F6-647C-4CD0-9E67-DBE33B303650}">
      <dsp:nvSpPr>
        <dsp:cNvPr id="0" name=""/>
        <dsp:cNvSpPr/>
      </dsp:nvSpPr>
      <dsp:spPr>
        <a:xfrm rot="10800000">
          <a:off x="3804331" y="2702300"/>
          <a:ext cx="322176" cy="37688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900" kern="1200" dirty="0">
            <a:solidFill>
              <a:schemeClr val="tx1"/>
            </a:solidFill>
          </a:endParaRPr>
        </a:p>
      </dsp:txBody>
      <dsp:txXfrm rot="10800000">
        <a:off x="3900984" y="2777677"/>
        <a:ext cx="225523" cy="226131"/>
      </dsp:txXfrm>
    </dsp:sp>
    <dsp:sp modelId="{AC659116-4F46-4A46-8B48-29DF2DC5F413}">
      <dsp:nvSpPr>
        <dsp:cNvPr id="0" name=""/>
        <dsp:cNvSpPr/>
      </dsp:nvSpPr>
      <dsp:spPr>
        <a:xfrm>
          <a:off x="2132663" y="2434833"/>
          <a:ext cx="1519698" cy="91181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900" kern="1200" dirty="0"/>
            <a:t>Tekliflerin Verilmesi</a:t>
          </a:r>
        </a:p>
      </dsp:txBody>
      <dsp:txXfrm>
        <a:off x="2159369" y="2461539"/>
        <a:ext cx="1466286" cy="858407"/>
      </dsp:txXfrm>
    </dsp:sp>
    <dsp:sp modelId="{1E94B825-9C79-46E7-9140-DCED513B1C5D}">
      <dsp:nvSpPr>
        <dsp:cNvPr id="0" name=""/>
        <dsp:cNvSpPr/>
      </dsp:nvSpPr>
      <dsp:spPr>
        <a:xfrm rot="10800000">
          <a:off x="1676753" y="2702300"/>
          <a:ext cx="322176" cy="37688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900" kern="1200" dirty="0">
            <a:solidFill>
              <a:schemeClr val="tx1"/>
            </a:solidFill>
          </a:endParaRPr>
        </a:p>
      </dsp:txBody>
      <dsp:txXfrm rot="10800000">
        <a:off x="1773406" y="2777677"/>
        <a:ext cx="225523" cy="226131"/>
      </dsp:txXfrm>
    </dsp:sp>
    <dsp:sp modelId="{E27D5851-5FE5-4CAC-A3FE-37525C132B83}">
      <dsp:nvSpPr>
        <dsp:cNvPr id="0" name=""/>
        <dsp:cNvSpPr/>
      </dsp:nvSpPr>
      <dsp:spPr>
        <a:xfrm>
          <a:off x="5084" y="2434833"/>
          <a:ext cx="1519698" cy="91181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900" kern="1200" dirty="0"/>
            <a:t>Tekliflerin Değerlendirilmesi</a:t>
          </a:r>
        </a:p>
      </dsp:txBody>
      <dsp:txXfrm>
        <a:off x="31790" y="2461539"/>
        <a:ext cx="1466286" cy="858407"/>
      </dsp:txXfrm>
    </dsp:sp>
    <dsp:sp modelId="{E66A2E1C-A3DB-4B0F-983F-CD92FACB1DD7}">
      <dsp:nvSpPr>
        <dsp:cNvPr id="0" name=""/>
        <dsp:cNvSpPr/>
      </dsp:nvSpPr>
      <dsp:spPr>
        <a:xfrm rot="5400000">
          <a:off x="603845" y="3453031"/>
          <a:ext cx="322176" cy="37688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900" kern="1200" dirty="0">
            <a:solidFill>
              <a:schemeClr val="tx1"/>
            </a:solidFill>
          </a:endParaRPr>
        </a:p>
      </dsp:txBody>
      <dsp:txXfrm rot="-5400000">
        <a:off x="651868" y="3480386"/>
        <a:ext cx="226131" cy="225523"/>
      </dsp:txXfrm>
    </dsp:sp>
    <dsp:sp modelId="{C7F62D4E-5FC5-4B00-B714-C5EA3C1E1C4F}">
      <dsp:nvSpPr>
        <dsp:cNvPr id="0" name=""/>
        <dsp:cNvSpPr/>
      </dsp:nvSpPr>
      <dsp:spPr>
        <a:xfrm>
          <a:off x="5084" y="3954532"/>
          <a:ext cx="1519698" cy="91181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900" kern="1200" dirty="0"/>
            <a:t>İhalenin Karara Bağlanması</a:t>
          </a:r>
        </a:p>
      </dsp:txBody>
      <dsp:txXfrm>
        <a:off x="31790" y="3981238"/>
        <a:ext cx="1466286" cy="858407"/>
      </dsp:txXfrm>
    </dsp:sp>
    <dsp:sp modelId="{2A2FFCDF-6144-4DEB-8704-69375A74F478}">
      <dsp:nvSpPr>
        <dsp:cNvPr id="0" name=""/>
        <dsp:cNvSpPr/>
      </dsp:nvSpPr>
      <dsp:spPr>
        <a:xfrm>
          <a:off x="1658516" y="4221999"/>
          <a:ext cx="322176" cy="37688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900" kern="1200" dirty="0"/>
        </a:p>
      </dsp:txBody>
      <dsp:txXfrm>
        <a:off x="1658516" y="4297376"/>
        <a:ext cx="225523" cy="226131"/>
      </dsp:txXfrm>
    </dsp:sp>
    <dsp:sp modelId="{8C258CE7-6E5F-4FBC-9EBB-AF39DDD62A70}">
      <dsp:nvSpPr>
        <dsp:cNvPr id="0" name=""/>
        <dsp:cNvSpPr/>
      </dsp:nvSpPr>
      <dsp:spPr>
        <a:xfrm>
          <a:off x="2132663" y="3954532"/>
          <a:ext cx="1519698" cy="91181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900" kern="1200" dirty="0"/>
            <a:t>İhale Sonucunun Bildirilmesi</a:t>
          </a:r>
        </a:p>
      </dsp:txBody>
      <dsp:txXfrm>
        <a:off x="2159369" y="3981238"/>
        <a:ext cx="1466286" cy="858407"/>
      </dsp:txXfrm>
    </dsp:sp>
    <dsp:sp modelId="{1402DCBA-2443-4F0D-9326-1C0141A2D26F}">
      <dsp:nvSpPr>
        <dsp:cNvPr id="0" name=""/>
        <dsp:cNvSpPr/>
      </dsp:nvSpPr>
      <dsp:spPr>
        <a:xfrm>
          <a:off x="3786095" y="4221999"/>
          <a:ext cx="322176" cy="37688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900" kern="1200" dirty="0"/>
        </a:p>
      </dsp:txBody>
      <dsp:txXfrm>
        <a:off x="3786095" y="4297376"/>
        <a:ext cx="225523" cy="226131"/>
      </dsp:txXfrm>
    </dsp:sp>
    <dsp:sp modelId="{E6D6E993-AFEE-4633-81C8-F0E92D7A1A73}">
      <dsp:nvSpPr>
        <dsp:cNvPr id="0" name=""/>
        <dsp:cNvSpPr/>
      </dsp:nvSpPr>
      <dsp:spPr>
        <a:xfrm>
          <a:off x="4260241" y="3954532"/>
          <a:ext cx="1519698" cy="91181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900" kern="1200" dirty="0"/>
            <a:t>Sözleşme İmzalanması</a:t>
          </a:r>
        </a:p>
      </dsp:txBody>
      <dsp:txXfrm>
        <a:off x="4286947" y="3981238"/>
        <a:ext cx="1466286" cy="85840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B86E76-BB79-4AE1-99A5-A0BF6D1F56B5}">
      <dsp:nvSpPr>
        <dsp:cNvPr id="0" name=""/>
        <dsp:cNvSpPr/>
      </dsp:nvSpPr>
      <dsp:spPr>
        <a:xfrm>
          <a:off x="1031" y="80184"/>
          <a:ext cx="2199442" cy="13196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/>
            <a:t>İşin Yürütülmesi</a:t>
          </a:r>
        </a:p>
      </dsp:txBody>
      <dsp:txXfrm>
        <a:off x="39683" y="118836"/>
        <a:ext cx="2122138" cy="1242361"/>
      </dsp:txXfrm>
    </dsp:sp>
    <dsp:sp modelId="{B761A10E-8E98-458A-90C7-556F01C60CFA}">
      <dsp:nvSpPr>
        <dsp:cNvPr id="0" name=""/>
        <dsp:cNvSpPr/>
      </dsp:nvSpPr>
      <dsp:spPr>
        <a:xfrm>
          <a:off x="2394024" y="467286"/>
          <a:ext cx="466281" cy="54546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800" kern="1200" dirty="0">
            <a:solidFill>
              <a:schemeClr val="tx1"/>
            </a:solidFill>
          </a:endParaRPr>
        </a:p>
      </dsp:txBody>
      <dsp:txXfrm>
        <a:off x="2394024" y="576378"/>
        <a:ext cx="326397" cy="327277"/>
      </dsp:txXfrm>
    </dsp:sp>
    <dsp:sp modelId="{C0535F10-0CDB-4C0B-87F9-80EFB090EBD9}">
      <dsp:nvSpPr>
        <dsp:cNvPr id="0" name=""/>
        <dsp:cNvSpPr/>
      </dsp:nvSpPr>
      <dsp:spPr>
        <a:xfrm>
          <a:off x="3080250" y="80184"/>
          <a:ext cx="2199442" cy="13196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/>
            <a:t>İşin Kontrolü</a:t>
          </a:r>
        </a:p>
      </dsp:txBody>
      <dsp:txXfrm>
        <a:off x="3118902" y="118836"/>
        <a:ext cx="2122138" cy="1242361"/>
      </dsp:txXfrm>
    </dsp:sp>
    <dsp:sp modelId="{3D6C93EC-CD97-407D-AB80-DB66BAD8FE49}">
      <dsp:nvSpPr>
        <dsp:cNvPr id="0" name=""/>
        <dsp:cNvSpPr/>
      </dsp:nvSpPr>
      <dsp:spPr>
        <a:xfrm rot="5400000">
          <a:off x="3946830" y="1553810"/>
          <a:ext cx="466281" cy="54546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800" kern="1200" dirty="0"/>
        </a:p>
      </dsp:txBody>
      <dsp:txXfrm rot="-5400000">
        <a:off x="4016332" y="1593400"/>
        <a:ext cx="327277" cy="326397"/>
      </dsp:txXfrm>
    </dsp:sp>
    <dsp:sp modelId="{A208760F-EDF4-43F0-92C7-072067751A52}">
      <dsp:nvSpPr>
        <dsp:cNvPr id="0" name=""/>
        <dsp:cNvSpPr/>
      </dsp:nvSpPr>
      <dsp:spPr>
        <a:xfrm>
          <a:off x="3080250" y="2279626"/>
          <a:ext cx="2199442" cy="13196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/>
            <a:t>İşin Kabulü ve Hakedişin Ödenmesi</a:t>
          </a:r>
        </a:p>
      </dsp:txBody>
      <dsp:txXfrm>
        <a:off x="3118902" y="2318278"/>
        <a:ext cx="2122138" cy="1242361"/>
      </dsp:txXfrm>
    </dsp:sp>
    <dsp:sp modelId="{4E4CB0F1-1495-4B10-B087-B26A4C0AB7D3}">
      <dsp:nvSpPr>
        <dsp:cNvPr id="0" name=""/>
        <dsp:cNvSpPr/>
      </dsp:nvSpPr>
      <dsp:spPr>
        <a:xfrm rot="10800000">
          <a:off x="2420417" y="2666728"/>
          <a:ext cx="466281" cy="54546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800" kern="1200" dirty="0"/>
        </a:p>
      </dsp:txBody>
      <dsp:txXfrm rot="10800000">
        <a:off x="2560301" y="2775820"/>
        <a:ext cx="326397" cy="327277"/>
      </dsp:txXfrm>
    </dsp:sp>
    <dsp:sp modelId="{C91388FD-DCC7-4ED8-B3EF-2243EABE83D8}">
      <dsp:nvSpPr>
        <dsp:cNvPr id="0" name=""/>
        <dsp:cNvSpPr/>
      </dsp:nvSpPr>
      <dsp:spPr>
        <a:xfrm>
          <a:off x="1031" y="2279626"/>
          <a:ext cx="2199442" cy="13196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200" kern="1200" dirty="0"/>
            <a:t>İşin Tamamlanması ve Kesin Teminatın İadesi</a:t>
          </a:r>
        </a:p>
      </dsp:txBody>
      <dsp:txXfrm>
        <a:off x="39683" y="2318278"/>
        <a:ext cx="2122138" cy="12423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DFEA1F-7AF4-4066-9982-0B9CEF577EE6}" type="datetimeFigureOut">
              <a:rPr lang="tr-TR" smtClean="0"/>
              <a:t>04.06.2025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DBE2FB-8D1E-459A-8029-7F00D775D5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13762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Unvan 1"/>
          <p:cNvSpPr>
            <a:spLocks noGrp="1"/>
          </p:cNvSpPr>
          <p:nvPr>
            <p:ph type="ctrTitle" hasCustomPrompt="1"/>
          </p:nvPr>
        </p:nvSpPr>
        <p:spPr>
          <a:xfrm>
            <a:off x="133598" y="130774"/>
            <a:ext cx="6858000" cy="43924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18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tr-TR" dirty="0"/>
              <a:t>Asıl Başlık Stili İçin Tıklatın</a:t>
            </a:r>
          </a:p>
        </p:txBody>
      </p:sp>
      <p:sp>
        <p:nvSpPr>
          <p:cNvPr id="8" name="Alt Başlık 2"/>
          <p:cNvSpPr>
            <a:spLocks noGrp="1"/>
          </p:cNvSpPr>
          <p:nvPr>
            <p:ph type="subTitle" idx="1" hasCustomPrompt="1"/>
          </p:nvPr>
        </p:nvSpPr>
        <p:spPr>
          <a:xfrm>
            <a:off x="224148" y="997527"/>
            <a:ext cx="8695706" cy="5177642"/>
          </a:xfrm>
          <a:prstGeom prst="rect">
            <a:avLst/>
          </a:prstGeom>
        </p:spPr>
        <p:txBody>
          <a:bodyPr>
            <a:noAutofit/>
          </a:bodyPr>
          <a:lstStyle>
            <a:lvl1pPr marL="177800" indent="-177800" algn="l">
              <a:buFont typeface="Arial" panose="020B0604020202020204" pitchFamily="34" charset="0"/>
              <a:buChar char="•"/>
              <a:defRPr lang="tr-TR" sz="1800" b="0" i="0" smtClean="0">
                <a:effectLst/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Pellentesque</a:t>
            </a:r>
            <a:r>
              <a:rPr lang="tr-T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tr-T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habitant</a:t>
            </a:r>
            <a:r>
              <a:rPr lang="tr-T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tr-T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morbi</a:t>
            </a:r>
            <a:r>
              <a:rPr lang="tr-T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tr-T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tristique</a:t>
            </a:r>
            <a:r>
              <a:rPr lang="tr-T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tr-T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senectus</a:t>
            </a:r>
            <a:r>
              <a:rPr lang="tr-T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et </a:t>
            </a:r>
            <a:r>
              <a:rPr lang="tr-T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netus</a:t>
            </a:r>
            <a:r>
              <a:rPr lang="tr-T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et </a:t>
            </a:r>
            <a:r>
              <a:rPr lang="tr-T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malesuada</a:t>
            </a:r>
            <a:r>
              <a:rPr lang="tr-T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tr-T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fames</a:t>
            </a:r>
            <a:r>
              <a:rPr lang="tr-T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tr-T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ac</a:t>
            </a:r>
            <a:r>
              <a:rPr lang="tr-T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tr-T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turpis</a:t>
            </a:r>
            <a:r>
              <a:rPr lang="tr-T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tr-T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egestas</a:t>
            </a:r>
            <a:r>
              <a:rPr lang="tr-T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</a:t>
            </a:r>
          </a:p>
          <a:p>
            <a:r>
              <a:rPr lang="tr-T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Aenean</a:t>
            </a:r>
            <a:r>
              <a:rPr lang="tr-T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in </a:t>
            </a:r>
            <a:r>
              <a:rPr lang="tr-T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vestibulum</a:t>
            </a:r>
            <a:r>
              <a:rPr lang="tr-T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tr-T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nisi</a:t>
            </a:r>
            <a:r>
              <a:rPr lang="tr-T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tr-T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Sed</a:t>
            </a:r>
            <a:r>
              <a:rPr lang="tr-T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in </a:t>
            </a:r>
            <a:r>
              <a:rPr lang="tr-T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sagittis</a:t>
            </a:r>
            <a:r>
              <a:rPr lang="tr-T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tr-T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quam</a:t>
            </a:r>
            <a:r>
              <a:rPr lang="tr-T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tr-T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Phasellus</a:t>
            </a:r>
            <a:r>
              <a:rPr lang="tr-T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tr-T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quis</a:t>
            </a:r>
            <a:r>
              <a:rPr lang="tr-T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tr-T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nibh</a:t>
            </a:r>
            <a:r>
              <a:rPr lang="tr-T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tr-T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magna</a:t>
            </a:r>
            <a:r>
              <a:rPr lang="tr-T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Nam sit </a:t>
            </a:r>
            <a:r>
              <a:rPr lang="tr-T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amet</a:t>
            </a:r>
            <a:r>
              <a:rPr lang="tr-T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tr-T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ligula</a:t>
            </a:r>
            <a:r>
              <a:rPr lang="tr-T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tr-T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sed</a:t>
            </a:r>
            <a:r>
              <a:rPr lang="tr-T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tr-T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nibh</a:t>
            </a:r>
            <a:r>
              <a:rPr lang="tr-T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tr-T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facilisis</a:t>
            </a:r>
            <a:r>
              <a:rPr lang="tr-T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tr-T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mollis</a:t>
            </a:r>
            <a:r>
              <a:rPr lang="tr-T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tr-T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Etiam</a:t>
            </a:r>
            <a:r>
              <a:rPr lang="tr-T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tr-T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imperdiet</a:t>
            </a:r>
            <a:r>
              <a:rPr lang="tr-T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tr-T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accumsan</a:t>
            </a:r>
            <a:r>
              <a:rPr lang="tr-T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tr-T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mollis</a:t>
            </a:r>
            <a:r>
              <a:rPr lang="tr-T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tr-T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Pellentesque</a:t>
            </a:r>
            <a:r>
              <a:rPr lang="tr-T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tr-T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id</a:t>
            </a:r>
            <a:r>
              <a:rPr lang="tr-T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tr-T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velit</a:t>
            </a:r>
            <a:r>
              <a:rPr lang="tr-T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tr-T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tristique</a:t>
            </a:r>
            <a:r>
              <a:rPr lang="tr-T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tr-T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lacus</a:t>
            </a:r>
            <a:r>
              <a:rPr lang="tr-T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tr-T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facilisis</a:t>
            </a:r>
            <a:r>
              <a:rPr lang="tr-T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tr-T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ultricies</a:t>
            </a:r>
            <a:r>
              <a:rPr lang="tr-T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a et </a:t>
            </a:r>
            <a:r>
              <a:rPr lang="tr-T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leo</a:t>
            </a:r>
            <a:r>
              <a:rPr lang="tr-T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</a:t>
            </a:r>
          </a:p>
          <a:p>
            <a:r>
              <a:rPr lang="tr-T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Proin</a:t>
            </a:r>
            <a:r>
              <a:rPr lang="tr-T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tr-T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eget</a:t>
            </a:r>
            <a:r>
              <a:rPr lang="tr-T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tr-T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molestie</a:t>
            </a:r>
            <a:r>
              <a:rPr lang="tr-T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tr-T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nisi</a:t>
            </a:r>
            <a:r>
              <a:rPr lang="tr-T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tr-T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Lorem</a:t>
            </a:r>
            <a:r>
              <a:rPr lang="tr-T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tr-T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ipsum</a:t>
            </a:r>
            <a:r>
              <a:rPr lang="tr-T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tr-T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dolor</a:t>
            </a:r>
            <a:r>
              <a:rPr lang="tr-T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sit </a:t>
            </a:r>
            <a:r>
              <a:rPr lang="tr-T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amet</a:t>
            </a:r>
            <a:r>
              <a:rPr lang="tr-T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tr-T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consectetur</a:t>
            </a:r>
            <a:r>
              <a:rPr lang="tr-T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tr-T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adipiscing</a:t>
            </a:r>
            <a:r>
              <a:rPr lang="tr-T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elit. </a:t>
            </a:r>
            <a:r>
              <a:rPr lang="tr-T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Donec</a:t>
            </a:r>
            <a:r>
              <a:rPr lang="tr-T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tr-T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lectus</a:t>
            </a:r>
            <a:r>
              <a:rPr lang="tr-T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tr-T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tellus</a:t>
            </a:r>
            <a:r>
              <a:rPr lang="tr-T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tr-T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vestibulum</a:t>
            </a:r>
            <a:r>
              <a:rPr lang="tr-T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tr-T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id</a:t>
            </a:r>
            <a:r>
              <a:rPr lang="tr-T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tr-T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fringilla</a:t>
            </a:r>
            <a:r>
              <a:rPr lang="tr-T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a, </a:t>
            </a:r>
            <a:r>
              <a:rPr lang="tr-T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dapibus</a:t>
            </a:r>
            <a:r>
              <a:rPr lang="tr-T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in </a:t>
            </a:r>
            <a:r>
              <a:rPr lang="tr-T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nunc</a:t>
            </a:r>
            <a:r>
              <a:rPr lang="tr-T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</a:t>
            </a:r>
          </a:p>
          <a:p>
            <a:r>
              <a:rPr lang="tr-T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Quisque</a:t>
            </a:r>
            <a:r>
              <a:rPr lang="tr-T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tr-T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congue</a:t>
            </a:r>
            <a:r>
              <a:rPr lang="tr-T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tr-T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nisi</a:t>
            </a:r>
            <a:r>
              <a:rPr lang="tr-T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massa, </a:t>
            </a:r>
            <a:r>
              <a:rPr lang="tr-T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sagittis</a:t>
            </a:r>
            <a:r>
              <a:rPr lang="tr-T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tr-T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volutpat</a:t>
            </a:r>
            <a:r>
              <a:rPr lang="tr-T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tr-T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leo</a:t>
            </a:r>
            <a:r>
              <a:rPr lang="tr-T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tr-T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pharetra</a:t>
            </a:r>
            <a:r>
              <a:rPr lang="tr-T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in. </a:t>
            </a:r>
            <a:r>
              <a:rPr lang="tr-T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Mauris</a:t>
            </a:r>
            <a:r>
              <a:rPr lang="tr-T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sem </a:t>
            </a:r>
            <a:r>
              <a:rPr lang="tr-T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neque</a:t>
            </a:r>
            <a:r>
              <a:rPr lang="tr-T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tr-T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maximus</a:t>
            </a:r>
            <a:r>
              <a:rPr lang="tr-T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tr-T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non</a:t>
            </a:r>
            <a:r>
              <a:rPr lang="tr-T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tr-T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imperdiet</a:t>
            </a:r>
            <a:r>
              <a:rPr lang="tr-T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tr-T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pellentesque</a:t>
            </a:r>
            <a:r>
              <a:rPr lang="tr-T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tr-T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euismod</a:t>
            </a:r>
            <a:r>
              <a:rPr lang="tr-T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tr-T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eu</a:t>
            </a:r>
            <a:r>
              <a:rPr lang="tr-T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mi. </a:t>
            </a:r>
            <a:r>
              <a:rPr lang="tr-T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Mauris</a:t>
            </a:r>
            <a:r>
              <a:rPr lang="tr-T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tr-T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elementum</a:t>
            </a:r>
            <a:r>
              <a:rPr lang="tr-T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tr-T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dignissim</a:t>
            </a:r>
            <a:r>
              <a:rPr lang="tr-T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tr-T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lacus</a:t>
            </a:r>
            <a:r>
              <a:rPr lang="tr-T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a </a:t>
            </a:r>
            <a:r>
              <a:rPr lang="tr-T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dapibus</a:t>
            </a:r>
            <a:r>
              <a:rPr lang="tr-T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</a:t>
            </a:r>
          </a:p>
          <a:p>
            <a:r>
              <a:rPr lang="tr-T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Sed</a:t>
            </a:r>
            <a:r>
              <a:rPr lang="tr-T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tr-T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efficitur</a:t>
            </a:r>
            <a:r>
              <a:rPr lang="tr-T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tr-T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mauris</a:t>
            </a:r>
            <a:r>
              <a:rPr lang="tr-T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tr-T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posuere</a:t>
            </a:r>
            <a:r>
              <a:rPr lang="tr-T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tr-T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consequat</a:t>
            </a:r>
            <a:r>
              <a:rPr lang="tr-T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tr-T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varius</a:t>
            </a:r>
            <a:r>
              <a:rPr lang="tr-T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tr-T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Morbi</a:t>
            </a:r>
            <a:r>
              <a:rPr lang="tr-T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tr-T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ultricies</a:t>
            </a:r>
            <a:r>
              <a:rPr lang="tr-T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tr-T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volutpat</a:t>
            </a:r>
            <a:r>
              <a:rPr lang="tr-T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tr-T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commodo</a:t>
            </a:r>
            <a:r>
              <a:rPr lang="tr-T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tr-T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Vestibulum</a:t>
            </a:r>
            <a:r>
              <a:rPr lang="tr-T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et eros </a:t>
            </a:r>
            <a:r>
              <a:rPr lang="tr-T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mollis</a:t>
            </a:r>
            <a:r>
              <a:rPr lang="tr-T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tr-T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hendrerit</a:t>
            </a:r>
            <a:r>
              <a:rPr lang="tr-T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tr-T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nisi</a:t>
            </a:r>
            <a:r>
              <a:rPr lang="tr-T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at, </a:t>
            </a:r>
            <a:r>
              <a:rPr lang="tr-T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convallis</a:t>
            </a:r>
            <a:r>
              <a:rPr lang="tr-T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tr-T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nunc</a:t>
            </a:r>
            <a:r>
              <a:rPr lang="tr-T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tr-T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In</a:t>
            </a:r>
            <a:r>
              <a:rPr lang="tr-T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et </a:t>
            </a:r>
            <a:r>
              <a:rPr lang="tr-T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luctus</a:t>
            </a:r>
            <a:r>
              <a:rPr lang="tr-T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tr-T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turpis</a:t>
            </a:r>
            <a:r>
              <a:rPr lang="tr-T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</a:t>
            </a:r>
          </a:p>
          <a:p>
            <a:r>
              <a:rPr lang="tr-T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Integer</a:t>
            </a:r>
            <a:r>
              <a:rPr lang="tr-T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tr-T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fringilla</a:t>
            </a:r>
            <a:r>
              <a:rPr lang="tr-T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tr-T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eu</a:t>
            </a:r>
            <a:r>
              <a:rPr lang="tr-T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massa </a:t>
            </a:r>
            <a:r>
              <a:rPr lang="tr-T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eget</a:t>
            </a:r>
            <a:r>
              <a:rPr lang="tr-T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tr-T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condimentum</a:t>
            </a:r>
            <a:r>
              <a:rPr lang="tr-T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tr-T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Nunc</a:t>
            </a:r>
            <a:r>
              <a:rPr lang="tr-T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tr-T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eget</a:t>
            </a:r>
            <a:r>
              <a:rPr lang="tr-T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tr-T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nulla</a:t>
            </a:r>
            <a:r>
              <a:rPr lang="tr-T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tr-T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consequat</a:t>
            </a:r>
            <a:r>
              <a:rPr lang="tr-T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tr-T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consectetur</a:t>
            </a:r>
            <a:r>
              <a:rPr lang="tr-T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tr-T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ante</a:t>
            </a:r>
            <a:r>
              <a:rPr lang="tr-T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tr-T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id</a:t>
            </a:r>
            <a:r>
              <a:rPr lang="tr-T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tr-T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pretium</a:t>
            </a:r>
            <a:r>
              <a:rPr lang="tr-T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tr-T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turpis</a:t>
            </a:r>
            <a:r>
              <a:rPr lang="tr-T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tr-T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Phasellus</a:t>
            </a:r>
            <a:r>
              <a:rPr lang="tr-T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tr-T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suscipit</a:t>
            </a:r>
            <a:r>
              <a:rPr lang="tr-T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tr-T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quam</a:t>
            </a:r>
            <a:r>
              <a:rPr lang="tr-T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sit </a:t>
            </a:r>
            <a:r>
              <a:rPr lang="tr-T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amet</a:t>
            </a:r>
            <a:r>
              <a:rPr lang="tr-T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tr-T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felis</a:t>
            </a:r>
            <a:r>
              <a:rPr lang="tr-T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tr-T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dignissim</a:t>
            </a:r>
            <a:r>
              <a:rPr lang="tr-T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tr-T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gravida</a:t>
            </a:r>
            <a:r>
              <a:rPr lang="tr-T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</a:t>
            </a:r>
          </a:p>
        </p:txBody>
      </p:sp>
      <p:sp>
        <p:nvSpPr>
          <p:cNvPr id="9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6615299" y="6391979"/>
            <a:ext cx="2035876" cy="365125"/>
          </a:xfrm>
          <a:prstGeom prst="rect">
            <a:avLst/>
          </a:prstGeom>
        </p:spPr>
        <p:txBody>
          <a:bodyPr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pPr defTabSz="457200"/>
            <a:endParaRPr lang="tr-TR" dirty="0">
              <a:solidFill>
                <a:prstClr val="white"/>
              </a:solidFill>
            </a:endParaRPr>
          </a:p>
        </p:txBody>
      </p:sp>
      <p:sp>
        <p:nvSpPr>
          <p:cNvPr id="10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8651175" y="6391980"/>
            <a:ext cx="492826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defTabSz="457200"/>
            <a:fld id="{83E3FE74-1091-4031-8095-DDF7CDBA282F}" type="slidenum">
              <a:rPr lang="tr-TR" smtClean="0">
                <a:solidFill>
                  <a:prstClr val="white"/>
                </a:solidFill>
              </a:rPr>
              <a:pPr defTabSz="457200"/>
              <a:t>‹#›</a:t>
            </a:fld>
            <a:endParaRPr lang="tr-T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788613"/>
      </p:ext>
    </p:extLst>
  </p:cSld>
  <p:clrMapOvr>
    <a:masterClrMapping/>
  </p:clrMapOvr>
  <p:transition spd="slow">
    <p:wipe/>
  </p:transition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844285"/>
            <a:ext cx="7829550" cy="1136996"/>
          </a:xfrm>
          <a:prstGeom prst="rect">
            <a:avLst/>
          </a:prstGeom>
        </p:spPr>
        <p:txBody>
          <a:bodyPr anchor="ctr"/>
          <a:lstStyle>
            <a:lvl1pPr algn="ctr">
              <a:defRPr sz="3600" b="1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tr-TR" dirty="0"/>
              <a:t>Sunum Başlığı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571875" y="5980333"/>
            <a:ext cx="2057400" cy="365125"/>
          </a:xfrm>
        </p:spPr>
        <p:txBody>
          <a:bodyPr/>
          <a:lstStyle>
            <a:lvl1pPr algn="ctr">
              <a:defRPr sz="1800" b="1">
                <a:solidFill>
                  <a:srgbClr val="C00000"/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Tarih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57525" y="4202885"/>
            <a:ext cx="3086100" cy="777922"/>
          </a:xfrm>
        </p:spPr>
        <p:txBody>
          <a:bodyPr/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İsim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Unvan</a:t>
            </a:r>
          </a:p>
        </p:txBody>
      </p:sp>
    </p:spTree>
    <p:extLst>
      <p:ext uri="{BB962C8B-B14F-4D97-AF65-F5344CB8AC3E}">
        <p14:creationId xmlns:p14="http://schemas.microsoft.com/office/powerpoint/2010/main" val="3146422177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Unvan 1"/>
          <p:cNvSpPr>
            <a:spLocks noGrp="1"/>
          </p:cNvSpPr>
          <p:nvPr>
            <p:ph type="ctrTitle" hasCustomPrompt="1"/>
          </p:nvPr>
        </p:nvSpPr>
        <p:spPr>
          <a:xfrm>
            <a:off x="133598" y="130774"/>
            <a:ext cx="6858000" cy="43924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18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tr-TR" dirty="0"/>
              <a:t>Asıl Başlık Stili İçin Tıklatın</a:t>
            </a:r>
          </a:p>
        </p:txBody>
      </p:sp>
      <p:sp>
        <p:nvSpPr>
          <p:cNvPr id="8" name="Alt Başlık 2"/>
          <p:cNvSpPr>
            <a:spLocks noGrp="1"/>
          </p:cNvSpPr>
          <p:nvPr>
            <p:ph type="subTitle" idx="1" hasCustomPrompt="1"/>
          </p:nvPr>
        </p:nvSpPr>
        <p:spPr>
          <a:xfrm>
            <a:off x="224147" y="997527"/>
            <a:ext cx="8695706" cy="5177642"/>
          </a:xfrm>
          <a:prstGeom prst="rect">
            <a:avLst/>
          </a:prstGeom>
        </p:spPr>
        <p:txBody>
          <a:bodyPr>
            <a:noAutofit/>
          </a:bodyPr>
          <a:lstStyle>
            <a:lvl1pPr marL="177800" indent="-177800" algn="l">
              <a:buFont typeface="Arial" panose="020B0604020202020204" pitchFamily="34" charset="0"/>
              <a:buChar char="•"/>
              <a:defRPr lang="tr-TR" sz="1800" b="0" i="0" smtClean="0">
                <a:effectLst/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Pellentesque</a:t>
            </a:r>
            <a:r>
              <a:rPr lang="tr-T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tr-T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habitant</a:t>
            </a:r>
            <a:r>
              <a:rPr lang="tr-T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tr-T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morbi</a:t>
            </a:r>
            <a:r>
              <a:rPr lang="tr-T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tr-T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tristique</a:t>
            </a:r>
            <a:r>
              <a:rPr lang="tr-T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tr-T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senectus</a:t>
            </a:r>
            <a:r>
              <a:rPr lang="tr-T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et </a:t>
            </a:r>
            <a:r>
              <a:rPr lang="tr-T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netus</a:t>
            </a:r>
            <a:r>
              <a:rPr lang="tr-T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et </a:t>
            </a:r>
            <a:r>
              <a:rPr lang="tr-T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malesuada</a:t>
            </a:r>
            <a:r>
              <a:rPr lang="tr-T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tr-T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fames</a:t>
            </a:r>
            <a:r>
              <a:rPr lang="tr-T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tr-T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ac</a:t>
            </a:r>
            <a:r>
              <a:rPr lang="tr-T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tr-T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turpis</a:t>
            </a:r>
            <a:r>
              <a:rPr lang="tr-T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tr-T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egestas</a:t>
            </a:r>
            <a:r>
              <a:rPr lang="tr-T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</a:t>
            </a:r>
          </a:p>
          <a:p>
            <a:r>
              <a:rPr lang="tr-T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Aenean</a:t>
            </a:r>
            <a:r>
              <a:rPr lang="tr-T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in </a:t>
            </a:r>
            <a:r>
              <a:rPr lang="tr-T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vestibulum</a:t>
            </a:r>
            <a:r>
              <a:rPr lang="tr-T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tr-T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nisi</a:t>
            </a:r>
            <a:r>
              <a:rPr lang="tr-T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tr-T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Sed</a:t>
            </a:r>
            <a:r>
              <a:rPr lang="tr-T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in </a:t>
            </a:r>
            <a:r>
              <a:rPr lang="tr-T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sagittis</a:t>
            </a:r>
            <a:r>
              <a:rPr lang="tr-T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tr-T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quam</a:t>
            </a:r>
            <a:r>
              <a:rPr lang="tr-T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tr-T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Phasellus</a:t>
            </a:r>
            <a:r>
              <a:rPr lang="tr-T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tr-T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quis</a:t>
            </a:r>
            <a:r>
              <a:rPr lang="tr-T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tr-T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nibh</a:t>
            </a:r>
            <a:r>
              <a:rPr lang="tr-T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tr-T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magna</a:t>
            </a:r>
            <a:r>
              <a:rPr lang="tr-T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Nam sit </a:t>
            </a:r>
            <a:r>
              <a:rPr lang="tr-T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amet</a:t>
            </a:r>
            <a:r>
              <a:rPr lang="tr-T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tr-T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ligula</a:t>
            </a:r>
            <a:r>
              <a:rPr lang="tr-T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tr-T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sed</a:t>
            </a:r>
            <a:r>
              <a:rPr lang="tr-T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tr-T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nibh</a:t>
            </a:r>
            <a:r>
              <a:rPr lang="tr-T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tr-T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facilisis</a:t>
            </a:r>
            <a:r>
              <a:rPr lang="tr-T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tr-T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mollis</a:t>
            </a:r>
            <a:r>
              <a:rPr lang="tr-T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tr-T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Etiam</a:t>
            </a:r>
            <a:r>
              <a:rPr lang="tr-T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tr-T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imperdiet</a:t>
            </a:r>
            <a:r>
              <a:rPr lang="tr-T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tr-T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accumsan</a:t>
            </a:r>
            <a:r>
              <a:rPr lang="tr-T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tr-T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mollis</a:t>
            </a:r>
            <a:r>
              <a:rPr lang="tr-T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tr-T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Pellentesque</a:t>
            </a:r>
            <a:r>
              <a:rPr lang="tr-T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tr-T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id</a:t>
            </a:r>
            <a:r>
              <a:rPr lang="tr-T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tr-T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velit</a:t>
            </a:r>
            <a:r>
              <a:rPr lang="tr-T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tr-T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tristique</a:t>
            </a:r>
            <a:r>
              <a:rPr lang="tr-T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tr-T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lacus</a:t>
            </a:r>
            <a:r>
              <a:rPr lang="tr-T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tr-T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facilisis</a:t>
            </a:r>
            <a:r>
              <a:rPr lang="tr-T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tr-T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ultricies</a:t>
            </a:r>
            <a:r>
              <a:rPr lang="tr-T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a et </a:t>
            </a:r>
            <a:r>
              <a:rPr lang="tr-T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leo</a:t>
            </a:r>
            <a:r>
              <a:rPr lang="tr-T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</a:t>
            </a:r>
          </a:p>
          <a:p>
            <a:r>
              <a:rPr lang="tr-T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Proin</a:t>
            </a:r>
            <a:r>
              <a:rPr lang="tr-T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tr-T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eget</a:t>
            </a:r>
            <a:r>
              <a:rPr lang="tr-T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tr-T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molestie</a:t>
            </a:r>
            <a:r>
              <a:rPr lang="tr-T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tr-T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nisi</a:t>
            </a:r>
            <a:r>
              <a:rPr lang="tr-T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tr-T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Lorem</a:t>
            </a:r>
            <a:r>
              <a:rPr lang="tr-T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tr-T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ipsum</a:t>
            </a:r>
            <a:r>
              <a:rPr lang="tr-T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tr-T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dolor</a:t>
            </a:r>
            <a:r>
              <a:rPr lang="tr-T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sit </a:t>
            </a:r>
            <a:r>
              <a:rPr lang="tr-T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amet</a:t>
            </a:r>
            <a:r>
              <a:rPr lang="tr-T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tr-T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consectetur</a:t>
            </a:r>
            <a:r>
              <a:rPr lang="tr-T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tr-T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adipiscing</a:t>
            </a:r>
            <a:r>
              <a:rPr lang="tr-T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elit. </a:t>
            </a:r>
            <a:r>
              <a:rPr lang="tr-T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Donec</a:t>
            </a:r>
            <a:r>
              <a:rPr lang="tr-T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tr-T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lectus</a:t>
            </a:r>
            <a:r>
              <a:rPr lang="tr-T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tr-T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tellus</a:t>
            </a:r>
            <a:r>
              <a:rPr lang="tr-T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tr-T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vestibulum</a:t>
            </a:r>
            <a:r>
              <a:rPr lang="tr-T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tr-T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id</a:t>
            </a:r>
            <a:r>
              <a:rPr lang="tr-T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tr-T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fringilla</a:t>
            </a:r>
            <a:r>
              <a:rPr lang="tr-T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a, </a:t>
            </a:r>
            <a:r>
              <a:rPr lang="tr-T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dapibus</a:t>
            </a:r>
            <a:r>
              <a:rPr lang="tr-T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in </a:t>
            </a:r>
            <a:r>
              <a:rPr lang="tr-T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nunc</a:t>
            </a:r>
            <a:r>
              <a:rPr lang="tr-T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</a:t>
            </a:r>
          </a:p>
          <a:p>
            <a:r>
              <a:rPr lang="tr-T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Quisque</a:t>
            </a:r>
            <a:r>
              <a:rPr lang="tr-T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tr-T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congue</a:t>
            </a:r>
            <a:r>
              <a:rPr lang="tr-T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tr-T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nisi</a:t>
            </a:r>
            <a:r>
              <a:rPr lang="tr-T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massa, </a:t>
            </a:r>
            <a:r>
              <a:rPr lang="tr-T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sagittis</a:t>
            </a:r>
            <a:r>
              <a:rPr lang="tr-T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tr-T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volutpat</a:t>
            </a:r>
            <a:r>
              <a:rPr lang="tr-T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tr-T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leo</a:t>
            </a:r>
            <a:r>
              <a:rPr lang="tr-T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tr-T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pharetra</a:t>
            </a:r>
            <a:r>
              <a:rPr lang="tr-T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in. </a:t>
            </a:r>
            <a:r>
              <a:rPr lang="tr-T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Mauris</a:t>
            </a:r>
            <a:r>
              <a:rPr lang="tr-T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sem </a:t>
            </a:r>
            <a:r>
              <a:rPr lang="tr-T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neque</a:t>
            </a:r>
            <a:r>
              <a:rPr lang="tr-T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tr-T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maximus</a:t>
            </a:r>
            <a:r>
              <a:rPr lang="tr-T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tr-T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non</a:t>
            </a:r>
            <a:r>
              <a:rPr lang="tr-T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tr-T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imperdiet</a:t>
            </a:r>
            <a:r>
              <a:rPr lang="tr-T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tr-T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pellentesque</a:t>
            </a:r>
            <a:r>
              <a:rPr lang="tr-T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tr-T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euismod</a:t>
            </a:r>
            <a:r>
              <a:rPr lang="tr-T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tr-T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eu</a:t>
            </a:r>
            <a:r>
              <a:rPr lang="tr-T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mi. </a:t>
            </a:r>
            <a:r>
              <a:rPr lang="tr-T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Mauris</a:t>
            </a:r>
            <a:r>
              <a:rPr lang="tr-T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tr-T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elementum</a:t>
            </a:r>
            <a:r>
              <a:rPr lang="tr-T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tr-T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dignissim</a:t>
            </a:r>
            <a:r>
              <a:rPr lang="tr-T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tr-T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lacus</a:t>
            </a:r>
            <a:r>
              <a:rPr lang="tr-T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a </a:t>
            </a:r>
            <a:r>
              <a:rPr lang="tr-T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dapibus</a:t>
            </a:r>
            <a:r>
              <a:rPr lang="tr-T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</a:t>
            </a:r>
          </a:p>
          <a:p>
            <a:r>
              <a:rPr lang="tr-T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Sed</a:t>
            </a:r>
            <a:r>
              <a:rPr lang="tr-T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tr-T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efficitur</a:t>
            </a:r>
            <a:r>
              <a:rPr lang="tr-T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tr-T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mauris</a:t>
            </a:r>
            <a:r>
              <a:rPr lang="tr-T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tr-T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posuere</a:t>
            </a:r>
            <a:r>
              <a:rPr lang="tr-T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tr-T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consequat</a:t>
            </a:r>
            <a:r>
              <a:rPr lang="tr-T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tr-T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varius</a:t>
            </a:r>
            <a:r>
              <a:rPr lang="tr-T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tr-T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Morbi</a:t>
            </a:r>
            <a:r>
              <a:rPr lang="tr-T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tr-T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ultricies</a:t>
            </a:r>
            <a:r>
              <a:rPr lang="tr-T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tr-T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volutpat</a:t>
            </a:r>
            <a:r>
              <a:rPr lang="tr-T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tr-T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commodo</a:t>
            </a:r>
            <a:r>
              <a:rPr lang="tr-T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tr-T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Vestibulum</a:t>
            </a:r>
            <a:r>
              <a:rPr lang="tr-T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et eros </a:t>
            </a:r>
            <a:r>
              <a:rPr lang="tr-T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mollis</a:t>
            </a:r>
            <a:r>
              <a:rPr lang="tr-T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tr-T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hendrerit</a:t>
            </a:r>
            <a:r>
              <a:rPr lang="tr-T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tr-T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nisi</a:t>
            </a:r>
            <a:r>
              <a:rPr lang="tr-T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at, </a:t>
            </a:r>
            <a:r>
              <a:rPr lang="tr-T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convallis</a:t>
            </a:r>
            <a:r>
              <a:rPr lang="tr-T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tr-T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nunc</a:t>
            </a:r>
            <a:r>
              <a:rPr lang="tr-T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tr-T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In</a:t>
            </a:r>
            <a:r>
              <a:rPr lang="tr-T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et </a:t>
            </a:r>
            <a:r>
              <a:rPr lang="tr-T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luctus</a:t>
            </a:r>
            <a:r>
              <a:rPr lang="tr-T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tr-T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turpis</a:t>
            </a:r>
            <a:r>
              <a:rPr lang="tr-T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</a:t>
            </a:r>
          </a:p>
          <a:p>
            <a:r>
              <a:rPr lang="tr-T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Integer</a:t>
            </a:r>
            <a:r>
              <a:rPr lang="tr-T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tr-T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fringilla</a:t>
            </a:r>
            <a:r>
              <a:rPr lang="tr-T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tr-T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eu</a:t>
            </a:r>
            <a:r>
              <a:rPr lang="tr-T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massa </a:t>
            </a:r>
            <a:r>
              <a:rPr lang="tr-T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eget</a:t>
            </a:r>
            <a:r>
              <a:rPr lang="tr-T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tr-T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condimentum</a:t>
            </a:r>
            <a:r>
              <a:rPr lang="tr-T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tr-T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Nunc</a:t>
            </a:r>
            <a:r>
              <a:rPr lang="tr-T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tr-T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eget</a:t>
            </a:r>
            <a:r>
              <a:rPr lang="tr-T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tr-T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nulla</a:t>
            </a:r>
            <a:r>
              <a:rPr lang="tr-T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tr-T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consequat</a:t>
            </a:r>
            <a:r>
              <a:rPr lang="tr-T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tr-T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consectetur</a:t>
            </a:r>
            <a:r>
              <a:rPr lang="tr-T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tr-T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ante</a:t>
            </a:r>
            <a:r>
              <a:rPr lang="tr-T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tr-T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id</a:t>
            </a:r>
            <a:r>
              <a:rPr lang="tr-T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tr-T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pretium</a:t>
            </a:r>
            <a:r>
              <a:rPr lang="tr-T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tr-T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turpis</a:t>
            </a:r>
            <a:r>
              <a:rPr lang="tr-T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tr-T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Phasellus</a:t>
            </a:r>
            <a:r>
              <a:rPr lang="tr-T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tr-T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suscipit</a:t>
            </a:r>
            <a:r>
              <a:rPr lang="tr-T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tr-T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quam</a:t>
            </a:r>
            <a:r>
              <a:rPr lang="tr-T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sit </a:t>
            </a:r>
            <a:r>
              <a:rPr lang="tr-T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amet</a:t>
            </a:r>
            <a:r>
              <a:rPr lang="tr-T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tr-T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felis</a:t>
            </a:r>
            <a:r>
              <a:rPr lang="tr-T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tr-T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dignissim</a:t>
            </a:r>
            <a:r>
              <a:rPr lang="tr-T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tr-T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gravida</a:t>
            </a:r>
            <a:r>
              <a:rPr lang="tr-T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</a:t>
            </a:r>
          </a:p>
        </p:txBody>
      </p:sp>
      <p:sp>
        <p:nvSpPr>
          <p:cNvPr id="9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6615298" y="6391977"/>
            <a:ext cx="2035876" cy="365125"/>
          </a:xfrm>
          <a:prstGeom prst="rect">
            <a:avLst/>
          </a:prstGeom>
        </p:spPr>
        <p:txBody>
          <a:bodyPr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8651174" y="6391978"/>
            <a:ext cx="492826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E3FE74-1091-4031-8095-DDF7CDBA282F}" type="slidenum">
              <a:rPr kumimoji="0" lang="tr-TR" sz="1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0408782"/>
      </p:ext>
    </p:extLst>
  </p:cSld>
  <p:clrMapOvr>
    <a:masterClrMapping/>
  </p:clrMapOvr>
  <p:transition spd="slow">
    <p:wipe/>
  </p:transition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150061-5DD5-4AFD-95B8-EBC69CCC3CFD}" type="datetimeFigureOut">
              <a:rPr kumimoji="0" lang="tr-TR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04.06.2025</a:t>
            </a:fld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ADEB38-989D-46EB-9DC0-5C6AB267C7B5}" type="slidenum">
              <a:rPr kumimoji="0" lang="tr-TR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8608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Unvan 1"/>
          <p:cNvSpPr>
            <a:spLocks noGrp="1"/>
          </p:cNvSpPr>
          <p:nvPr>
            <p:ph type="ctrTitle" hasCustomPrompt="1"/>
          </p:nvPr>
        </p:nvSpPr>
        <p:spPr>
          <a:xfrm>
            <a:off x="133598" y="130774"/>
            <a:ext cx="6858000" cy="43924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18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tr-TR" dirty="0"/>
              <a:t>Asıl Başlık Stili İçin Tıklatın</a:t>
            </a:r>
          </a:p>
        </p:txBody>
      </p:sp>
      <p:sp>
        <p:nvSpPr>
          <p:cNvPr id="8" name="Alt Başlık 2"/>
          <p:cNvSpPr>
            <a:spLocks noGrp="1"/>
          </p:cNvSpPr>
          <p:nvPr>
            <p:ph type="subTitle" idx="1" hasCustomPrompt="1"/>
          </p:nvPr>
        </p:nvSpPr>
        <p:spPr>
          <a:xfrm>
            <a:off x="224147" y="997527"/>
            <a:ext cx="8695706" cy="5177642"/>
          </a:xfrm>
          <a:prstGeom prst="rect">
            <a:avLst/>
          </a:prstGeom>
        </p:spPr>
        <p:txBody>
          <a:bodyPr>
            <a:noAutofit/>
          </a:bodyPr>
          <a:lstStyle>
            <a:lvl1pPr marL="177800" indent="-177800" algn="l">
              <a:buFont typeface="Arial" panose="020B0604020202020204" pitchFamily="34" charset="0"/>
              <a:buChar char="•"/>
              <a:defRPr lang="tr-TR" sz="1800" b="0" i="0" smtClean="0">
                <a:effectLst/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Pellentesque</a:t>
            </a:r>
            <a:r>
              <a:rPr lang="tr-T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tr-T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habitant</a:t>
            </a:r>
            <a:r>
              <a:rPr lang="tr-T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tr-T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morbi</a:t>
            </a:r>
            <a:r>
              <a:rPr lang="tr-T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tr-T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tristique</a:t>
            </a:r>
            <a:r>
              <a:rPr lang="tr-T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tr-T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senectus</a:t>
            </a:r>
            <a:r>
              <a:rPr lang="tr-T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et </a:t>
            </a:r>
            <a:r>
              <a:rPr lang="tr-T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netus</a:t>
            </a:r>
            <a:r>
              <a:rPr lang="tr-T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et </a:t>
            </a:r>
            <a:r>
              <a:rPr lang="tr-T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malesuada</a:t>
            </a:r>
            <a:r>
              <a:rPr lang="tr-T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tr-T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fames</a:t>
            </a:r>
            <a:r>
              <a:rPr lang="tr-T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tr-T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ac</a:t>
            </a:r>
            <a:r>
              <a:rPr lang="tr-T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tr-T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turpis</a:t>
            </a:r>
            <a:r>
              <a:rPr lang="tr-T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tr-T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egestas</a:t>
            </a:r>
            <a:r>
              <a:rPr lang="tr-T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</a:t>
            </a:r>
          </a:p>
          <a:p>
            <a:r>
              <a:rPr lang="tr-T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Aenean</a:t>
            </a:r>
            <a:r>
              <a:rPr lang="tr-T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in </a:t>
            </a:r>
            <a:r>
              <a:rPr lang="tr-T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vestibulum</a:t>
            </a:r>
            <a:r>
              <a:rPr lang="tr-T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tr-T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nisi</a:t>
            </a:r>
            <a:r>
              <a:rPr lang="tr-T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tr-T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Sed</a:t>
            </a:r>
            <a:r>
              <a:rPr lang="tr-T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in </a:t>
            </a:r>
            <a:r>
              <a:rPr lang="tr-T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sagittis</a:t>
            </a:r>
            <a:r>
              <a:rPr lang="tr-T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tr-T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quam</a:t>
            </a:r>
            <a:r>
              <a:rPr lang="tr-T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tr-T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Phasellus</a:t>
            </a:r>
            <a:r>
              <a:rPr lang="tr-T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tr-T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quis</a:t>
            </a:r>
            <a:r>
              <a:rPr lang="tr-T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tr-T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nibh</a:t>
            </a:r>
            <a:r>
              <a:rPr lang="tr-T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tr-T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magna</a:t>
            </a:r>
            <a:r>
              <a:rPr lang="tr-T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Nam sit </a:t>
            </a:r>
            <a:r>
              <a:rPr lang="tr-T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amet</a:t>
            </a:r>
            <a:r>
              <a:rPr lang="tr-T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tr-T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ligula</a:t>
            </a:r>
            <a:r>
              <a:rPr lang="tr-T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tr-T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sed</a:t>
            </a:r>
            <a:r>
              <a:rPr lang="tr-T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tr-T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nibh</a:t>
            </a:r>
            <a:r>
              <a:rPr lang="tr-T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tr-T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facilisis</a:t>
            </a:r>
            <a:r>
              <a:rPr lang="tr-T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tr-T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mollis</a:t>
            </a:r>
            <a:r>
              <a:rPr lang="tr-T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tr-T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Etiam</a:t>
            </a:r>
            <a:r>
              <a:rPr lang="tr-T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tr-T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imperdiet</a:t>
            </a:r>
            <a:r>
              <a:rPr lang="tr-T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tr-T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accumsan</a:t>
            </a:r>
            <a:r>
              <a:rPr lang="tr-T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tr-T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mollis</a:t>
            </a:r>
            <a:r>
              <a:rPr lang="tr-T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tr-T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Pellentesque</a:t>
            </a:r>
            <a:r>
              <a:rPr lang="tr-T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tr-T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id</a:t>
            </a:r>
            <a:r>
              <a:rPr lang="tr-T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tr-T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velit</a:t>
            </a:r>
            <a:r>
              <a:rPr lang="tr-T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tr-T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tristique</a:t>
            </a:r>
            <a:r>
              <a:rPr lang="tr-T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tr-T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lacus</a:t>
            </a:r>
            <a:r>
              <a:rPr lang="tr-T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tr-T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facilisis</a:t>
            </a:r>
            <a:r>
              <a:rPr lang="tr-T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tr-T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ultricies</a:t>
            </a:r>
            <a:r>
              <a:rPr lang="tr-T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a et </a:t>
            </a:r>
            <a:r>
              <a:rPr lang="tr-T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leo</a:t>
            </a:r>
            <a:r>
              <a:rPr lang="tr-T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</a:t>
            </a:r>
          </a:p>
          <a:p>
            <a:r>
              <a:rPr lang="tr-T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Proin</a:t>
            </a:r>
            <a:r>
              <a:rPr lang="tr-T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tr-T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eget</a:t>
            </a:r>
            <a:r>
              <a:rPr lang="tr-T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tr-T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molestie</a:t>
            </a:r>
            <a:r>
              <a:rPr lang="tr-T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tr-T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nisi</a:t>
            </a:r>
            <a:r>
              <a:rPr lang="tr-T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tr-T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Lorem</a:t>
            </a:r>
            <a:r>
              <a:rPr lang="tr-T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tr-T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ipsum</a:t>
            </a:r>
            <a:r>
              <a:rPr lang="tr-T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tr-T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dolor</a:t>
            </a:r>
            <a:r>
              <a:rPr lang="tr-T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sit </a:t>
            </a:r>
            <a:r>
              <a:rPr lang="tr-T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amet</a:t>
            </a:r>
            <a:r>
              <a:rPr lang="tr-T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tr-T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consectetur</a:t>
            </a:r>
            <a:r>
              <a:rPr lang="tr-T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tr-T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adipiscing</a:t>
            </a:r>
            <a:r>
              <a:rPr lang="tr-T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elit. </a:t>
            </a:r>
            <a:r>
              <a:rPr lang="tr-T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Donec</a:t>
            </a:r>
            <a:r>
              <a:rPr lang="tr-T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tr-T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lectus</a:t>
            </a:r>
            <a:r>
              <a:rPr lang="tr-T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tr-T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tellus</a:t>
            </a:r>
            <a:r>
              <a:rPr lang="tr-T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tr-T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vestibulum</a:t>
            </a:r>
            <a:r>
              <a:rPr lang="tr-T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tr-T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id</a:t>
            </a:r>
            <a:r>
              <a:rPr lang="tr-T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tr-T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fringilla</a:t>
            </a:r>
            <a:r>
              <a:rPr lang="tr-T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a, </a:t>
            </a:r>
            <a:r>
              <a:rPr lang="tr-T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dapibus</a:t>
            </a:r>
            <a:r>
              <a:rPr lang="tr-T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in </a:t>
            </a:r>
            <a:r>
              <a:rPr lang="tr-T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nunc</a:t>
            </a:r>
            <a:r>
              <a:rPr lang="tr-T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</a:t>
            </a:r>
          </a:p>
          <a:p>
            <a:r>
              <a:rPr lang="tr-T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Quisque</a:t>
            </a:r>
            <a:r>
              <a:rPr lang="tr-T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tr-T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congue</a:t>
            </a:r>
            <a:r>
              <a:rPr lang="tr-T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tr-T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nisi</a:t>
            </a:r>
            <a:r>
              <a:rPr lang="tr-T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massa, </a:t>
            </a:r>
            <a:r>
              <a:rPr lang="tr-T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sagittis</a:t>
            </a:r>
            <a:r>
              <a:rPr lang="tr-T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tr-T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volutpat</a:t>
            </a:r>
            <a:r>
              <a:rPr lang="tr-T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tr-T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leo</a:t>
            </a:r>
            <a:r>
              <a:rPr lang="tr-T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tr-T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pharetra</a:t>
            </a:r>
            <a:r>
              <a:rPr lang="tr-T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in. </a:t>
            </a:r>
            <a:r>
              <a:rPr lang="tr-T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Mauris</a:t>
            </a:r>
            <a:r>
              <a:rPr lang="tr-T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sem </a:t>
            </a:r>
            <a:r>
              <a:rPr lang="tr-T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neque</a:t>
            </a:r>
            <a:r>
              <a:rPr lang="tr-T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tr-T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maximus</a:t>
            </a:r>
            <a:r>
              <a:rPr lang="tr-T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tr-T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non</a:t>
            </a:r>
            <a:r>
              <a:rPr lang="tr-T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tr-T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imperdiet</a:t>
            </a:r>
            <a:r>
              <a:rPr lang="tr-T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tr-T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pellentesque</a:t>
            </a:r>
            <a:r>
              <a:rPr lang="tr-T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tr-T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euismod</a:t>
            </a:r>
            <a:r>
              <a:rPr lang="tr-T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tr-T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eu</a:t>
            </a:r>
            <a:r>
              <a:rPr lang="tr-T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mi. </a:t>
            </a:r>
            <a:r>
              <a:rPr lang="tr-T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Mauris</a:t>
            </a:r>
            <a:r>
              <a:rPr lang="tr-T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tr-T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elementum</a:t>
            </a:r>
            <a:r>
              <a:rPr lang="tr-T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tr-T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dignissim</a:t>
            </a:r>
            <a:r>
              <a:rPr lang="tr-T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tr-T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lacus</a:t>
            </a:r>
            <a:r>
              <a:rPr lang="tr-T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a </a:t>
            </a:r>
            <a:r>
              <a:rPr lang="tr-T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dapibus</a:t>
            </a:r>
            <a:r>
              <a:rPr lang="tr-T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</a:t>
            </a:r>
          </a:p>
          <a:p>
            <a:r>
              <a:rPr lang="tr-T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Sed</a:t>
            </a:r>
            <a:r>
              <a:rPr lang="tr-T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tr-T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efficitur</a:t>
            </a:r>
            <a:r>
              <a:rPr lang="tr-T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tr-T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mauris</a:t>
            </a:r>
            <a:r>
              <a:rPr lang="tr-T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tr-T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posuere</a:t>
            </a:r>
            <a:r>
              <a:rPr lang="tr-T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tr-T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consequat</a:t>
            </a:r>
            <a:r>
              <a:rPr lang="tr-T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tr-T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varius</a:t>
            </a:r>
            <a:r>
              <a:rPr lang="tr-T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tr-T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Morbi</a:t>
            </a:r>
            <a:r>
              <a:rPr lang="tr-T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tr-T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ultricies</a:t>
            </a:r>
            <a:r>
              <a:rPr lang="tr-T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tr-T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volutpat</a:t>
            </a:r>
            <a:r>
              <a:rPr lang="tr-T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tr-T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commodo</a:t>
            </a:r>
            <a:r>
              <a:rPr lang="tr-T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tr-T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Vestibulum</a:t>
            </a:r>
            <a:r>
              <a:rPr lang="tr-T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et eros </a:t>
            </a:r>
            <a:r>
              <a:rPr lang="tr-T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mollis</a:t>
            </a:r>
            <a:r>
              <a:rPr lang="tr-T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tr-T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hendrerit</a:t>
            </a:r>
            <a:r>
              <a:rPr lang="tr-T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tr-T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nisi</a:t>
            </a:r>
            <a:r>
              <a:rPr lang="tr-T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at, </a:t>
            </a:r>
            <a:r>
              <a:rPr lang="tr-T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convallis</a:t>
            </a:r>
            <a:r>
              <a:rPr lang="tr-T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tr-T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nunc</a:t>
            </a:r>
            <a:r>
              <a:rPr lang="tr-T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tr-T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In</a:t>
            </a:r>
            <a:r>
              <a:rPr lang="tr-T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et </a:t>
            </a:r>
            <a:r>
              <a:rPr lang="tr-T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luctus</a:t>
            </a:r>
            <a:r>
              <a:rPr lang="tr-T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tr-T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turpis</a:t>
            </a:r>
            <a:r>
              <a:rPr lang="tr-T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</a:t>
            </a:r>
          </a:p>
          <a:p>
            <a:r>
              <a:rPr lang="tr-T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Integer</a:t>
            </a:r>
            <a:r>
              <a:rPr lang="tr-T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tr-T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fringilla</a:t>
            </a:r>
            <a:r>
              <a:rPr lang="tr-T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tr-T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eu</a:t>
            </a:r>
            <a:r>
              <a:rPr lang="tr-T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massa </a:t>
            </a:r>
            <a:r>
              <a:rPr lang="tr-T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eget</a:t>
            </a:r>
            <a:r>
              <a:rPr lang="tr-T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tr-T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condimentum</a:t>
            </a:r>
            <a:r>
              <a:rPr lang="tr-T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tr-T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Nunc</a:t>
            </a:r>
            <a:r>
              <a:rPr lang="tr-T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tr-T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eget</a:t>
            </a:r>
            <a:r>
              <a:rPr lang="tr-T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tr-T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nulla</a:t>
            </a:r>
            <a:r>
              <a:rPr lang="tr-T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tr-T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consequat</a:t>
            </a:r>
            <a:r>
              <a:rPr lang="tr-T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tr-T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consectetur</a:t>
            </a:r>
            <a:r>
              <a:rPr lang="tr-T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tr-T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ante</a:t>
            </a:r>
            <a:r>
              <a:rPr lang="tr-T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tr-T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id</a:t>
            </a:r>
            <a:r>
              <a:rPr lang="tr-T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tr-T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pretium</a:t>
            </a:r>
            <a:r>
              <a:rPr lang="tr-T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tr-T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turpis</a:t>
            </a:r>
            <a:r>
              <a:rPr lang="tr-T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tr-T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Phasellus</a:t>
            </a:r>
            <a:r>
              <a:rPr lang="tr-T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tr-T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suscipit</a:t>
            </a:r>
            <a:r>
              <a:rPr lang="tr-T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tr-T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quam</a:t>
            </a:r>
            <a:r>
              <a:rPr lang="tr-T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sit </a:t>
            </a:r>
            <a:r>
              <a:rPr lang="tr-T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amet</a:t>
            </a:r>
            <a:r>
              <a:rPr lang="tr-T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tr-T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felis</a:t>
            </a:r>
            <a:r>
              <a:rPr lang="tr-T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tr-T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dignissim</a:t>
            </a:r>
            <a:r>
              <a:rPr lang="tr-T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tr-TR" b="0" i="0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gravida</a:t>
            </a:r>
            <a:r>
              <a:rPr lang="tr-TR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</a:t>
            </a:r>
          </a:p>
        </p:txBody>
      </p:sp>
      <p:sp>
        <p:nvSpPr>
          <p:cNvPr id="9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6615298" y="6391977"/>
            <a:ext cx="2035876" cy="365125"/>
          </a:xfrm>
          <a:prstGeom prst="rect">
            <a:avLst/>
          </a:prstGeom>
        </p:spPr>
        <p:txBody>
          <a:bodyPr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tr-TR" dirty="0"/>
          </a:p>
        </p:txBody>
      </p:sp>
      <p:sp>
        <p:nvSpPr>
          <p:cNvPr id="10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8651174" y="6391978"/>
            <a:ext cx="492826" cy="36512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3E3FE74-1091-4031-8095-DDF7CDBA282F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80285803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DEB38-989D-46EB-9DC0-5C6AB267C7B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319321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43250" y="3062770"/>
            <a:ext cx="2971800" cy="2803956"/>
          </a:xfrm>
          <a:prstGeom prst="rect">
            <a:avLst/>
          </a:prstGeom>
        </p:spPr>
        <p:txBody>
          <a:bodyPr anchor="ctr"/>
          <a:lstStyle>
            <a:lvl1pPr algn="ctr">
              <a:defRPr sz="3600" b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tr-TR" dirty="0" err="1"/>
              <a:t>Karekod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181820-56C2-4296-9A18-C9D3B2D52BC6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7242013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jpe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Resim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175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4B1A74-39B9-4855-88E1-14B93491B233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04.06.2025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181820-56C2-4296-9A18-C9D3B2D52BC6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itle Placeholder 1"/>
          <p:cNvSpPr txBox="1">
            <a:spLocks/>
          </p:cNvSpPr>
          <p:nvPr userDrawn="1"/>
        </p:nvSpPr>
        <p:spPr>
          <a:xfrm>
            <a:off x="628650" y="5544602"/>
            <a:ext cx="7886700" cy="2923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Eğitim Dairesi Başkanlığı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j-ea"/>
              <a:cs typeface="Segoe UI" panose="020B0502040204020203" pitchFamily="34" charset="0"/>
            </a:endParaRPr>
          </a:p>
        </p:txBody>
      </p:sp>
      <p:pic>
        <p:nvPicPr>
          <p:cNvPr id="10" name="Resim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910" y="2277780"/>
            <a:ext cx="1980180" cy="566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656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Resim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91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Resim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832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</p:sldLayoutIdLst>
  <p:transition spd="slow">
    <p:wipe/>
  </p:transition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181820-56C2-4296-9A18-C9D3B2D52BC6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itle Placeholder 1"/>
          <p:cNvSpPr txBox="1">
            <a:spLocks/>
          </p:cNvSpPr>
          <p:nvPr userDrawn="1"/>
        </p:nvSpPr>
        <p:spPr>
          <a:xfrm>
            <a:off x="750372" y="5764450"/>
            <a:ext cx="7886700" cy="2923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Eğitim Dairesi Başkanlığı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j-ea"/>
              <a:cs typeface="Segoe UI" panose="020B0502040204020203" pitchFamily="34" charset="0"/>
            </a:endParaRPr>
          </a:p>
        </p:txBody>
      </p:sp>
      <p:pic>
        <p:nvPicPr>
          <p:cNvPr id="10" name="Resim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974" y="1814812"/>
            <a:ext cx="1289495" cy="368625"/>
          </a:xfrm>
          <a:prstGeom prst="rect">
            <a:avLst/>
          </a:prstGeom>
        </p:spPr>
      </p:pic>
      <p:sp>
        <p:nvSpPr>
          <p:cNvPr id="11" name="Title Placeholder 1"/>
          <p:cNvSpPr txBox="1">
            <a:spLocks/>
          </p:cNvSpPr>
          <p:nvPr userDrawn="1"/>
        </p:nvSpPr>
        <p:spPr>
          <a:xfrm>
            <a:off x="685636" y="2691569"/>
            <a:ext cx="7886700" cy="3813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Değerli Vaktiniz İçin Teşekkürler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/>
            </a:r>
            <a:br>
              <a:rPr kumimoji="0" lang="tr-T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</a:b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Sunumumuzun güncel haline aşağıdaki </a:t>
            </a:r>
            <a:r>
              <a:rPr kumimoji="0" lang="tr-TR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karekod</a:t>
            </a: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 üzerinden</a:t>
            </a:r>
            <a:b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</a:b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ya da </a:t>
            </a: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ekapakademi.kik.gov.tr</a:t>
            </a: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 adresinden ulaşabilirsiniz.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Segoe UI" panose="020B0502040204020203" pitchFamily="34" charset="0"/>
              <a:ea typeface="+mj-ea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8338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ransition spd="slow">
    <p:wipe/>
  </p:transition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Belgesi.doc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2.png"/><Relationship Id="rId4" Type="http://schemas.openxmlformats.org/officeDocument/2006/relationships/image" Target="../media/image21.em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5.emf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Belgesi1.doc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48.png"/><Relationship Id="rId4" Type="http://schemas.openxmlformats.org/officeDocument/2006/relationships/image" Target="../media/image47.emf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van 2"/>
          <p:cNvSpPr>
            <a:spLocks noGrp="1"/>
          </p:cNvSpPr>
          <p:nvPr>
            <p:ph type="ctrTitle"/>
          </p:nvPr>
        </p:nvSpPr>
        <p:spPr>
          <a:xfrm>
            <a:off x="728133" y="3030552"/>
            <a:ext cx="7829550" cy="1136996"/>
          </a:xfrm>
        </p:spPr>
        <p:txBody>
          <a:bodyPr/>
          <a:lstStyle/>
          <a:p>
            <a:r>
              <a:rPr lang="tr-TR" dirty="0">
                <a:solidFill>
                  <a:srgbClr val="3A3A3C"/>
                </a:solidFill>
              </a:rPr>
              <a:t/>
            </a:r>
            <a:br>
              <a:rPr lang="tr-TR" dirty="0">
                <a:solidFill>
                  <a:srgbClr val="3A3A3C"/>
                </a:solidFill>
              </a:rPr>
            </a:br>
            <a:r>
              <a:rPr lang="tr-TR" dirty="0">
                <a:solidFill>
                  <a:srgbClr val="3A3A3C"/>
                </a:solidFill>
              </a:rPr>
              <a:t>ELEKTRONİK KAMU ALIMLARI SİSTEMİ</a:t>
            </a:r>
            <a:br>
              <a:rPr lang="tr-TR" dirty="0">
                <a:solidFill>
                  <a:srgbClr val="3A3A3C"/>
                </a:solidFill>
              </a:rPr>
            </a:br>
            <a:endParaRPr lang="tr-TR" dirty="0">
              <a:solidFill>
                <a:srgbClr val="3A3A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289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B6C70C-B166-B448-7049-FE94C34478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EFBC7843-50F4-9AD6-2F43-D47FEC2E0B4D}"/>
              </a:ext>
            </a:extLst>
          </p:cNvPr>
          <p:cNvSpPr txBox="1"/>
          <p:nvPr/>
        </p:nvSpPr>
        <p:spPr>
          <a:xfrm>
            <a:off x="139337" y="1156816"/>
            <a:ext cx="8823566" cy="386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0969" algn="just">
              <a:spcBef>
                <a:spcPts val="600"/>
              </a:spcBef>
              <a:spcAft>
                <a:spcPts val="600"/>
              </a:spcAft>
            </a:pPr>
            <a:r>
              <a:rPr lang="tr-TR" sz="2400" dirty="0">
                <a:latin typeface="Calibri" panose="020F0502020204030204" pitchFamily="34" charset="0"/>
              </a:rPr>
              <a:t>Halihazırda ağırlıklı olarak ihale sürecine ilişkin işlemlerin gerçekleşebileceği,</a:t>
            </a:r>
          </a:p>
          <a:p>
            <a:pPr marL="720725" lvl="2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tr-TR" altLang="tr-TR" sz="2400" b="1" dirty="0"/>
              <a:t>Kamu alımları sisteminin paydaşları tarafından kullanılan,</a:t>
            </a:r>
          </a:p>
          <a:p>
            <a:pPr marL="720725" lvl="2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tr-TR" altLang="tr-TR" sz="2400" b="1" dirty="0"/>
              <a:t>Kamu ihale kurumu tarafından işletilen,</a:t>
            </a:r>
          </a:p>
          <a:p>
            <a:pPr marL="720725" lvl="2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tr-TR" altLang="tr-TR" sz="2400" b="1" dirty="0"/>
              <a:t>Elektronik tabanlı bir ihale takip sistemi </a:t>
            </a:r>
            <a:r>
              <a:rPr lang="tr-TR" sz="2400" b="1" dirty="0">
                <a:latin typeface="Calibri" panose="020F0502020204030204" pitchFamily="34" charset="0"/>
              </a:rPr>
              <a:t>olan EKAP’’</a:t>
            </a:r>
            <a:r>
              <a:rPr lang="tr-TR" sz="2400" b="1" dirty="0" err="1">
                <a:latin typeface="Calibri" panose="020F0502020204030204" pitchFamily="34" charset="0"/>
              </a:rPr>
              <a:t>ın</a:t>
            </a:r>
            <a:r>
              <a:rPr lang="tr-TR" sz="2400" b="1" dirty="0">
                <a:latin typeface="Calibri" panose="020F0502020204030204" pitchFamily="34" charset="0"/>
              </a:rPr>
              <a:t>; </a:t>
            </a:r>
          </a:p>
          <a:p>
            <a:pPr marL="377825" lvl="2">
              <a:spcBef>
                <a:spcPct val="0"/>
              </a:spcBef>
            </a:pPr>
            <a:endParaRPr lang="tr-TR" sz="2400" dirty="0">
              <a:latin typeface="Calibri" panose="020F0502020204030204" pitchFamily="34" charset="0"/>
            </a:endParaRPr>
          </a:p>
          <a:p>
            <a:pPr marL="0" lvl="1" algn="just">
              <a:spcBef>
                <a:spcPct val="0"/>
              </a:spcBef>
            </a:pPr>
            <a:r>
              <a:rPr lang="tr-TR" sz="2400" b="1" dirty="0">
                <a:solidFill>
                  <a:srgbClr val="C00000"/>
                </a:solidFill>
                <a:latin typeface="Calibri" panose="020F0502020204030204" pitchFamily="34" charset="0"/>
              </a:rPr>
              <a:t>	ihale ve sözleşme süreçlerinin bütünüyle </a:t>
            </a:r>
            <a:r>
              <a:rPr lang="tr-TR" sz="2400" b="1" dirty="0">
                <a:latin typeface="Calibri" panose="020F0502020204030204" pitchFamily="34" charset="0"/>
              </a:rPr>
              <a:t>elektronik uygulamalar üzerinden yönetilebildiği</a:t>
            </a:r>
            <a:r>
              <a:rPr lang="tr-TR" sz="2400" dirty="0">
                <a:latin typeface="Calibri" panose="020F0502020204030204" pitchFamily="34" charset="0"/>
              </a:rPr>
              <a:t>, daha kapsamlı ve etkileşimli bir </a:t>
            </a:r>
            <a:r>
              <a:rPr lang="tr-TR" sz="2400" b="1" dirty="0">
                <a:latin typeface="Calibri" panose="020F0502020204030204" pitchFamily="34" charset="0"/>
              </a:rPr>
              <a:t>ulusal çevrimiçi kamu alımları platformu</a:t>
            </a:r>
            <a:r>
              <a:rPr lang="tr-TR" sz="2400" dirty="0">
                <a:latin typeface="Calibri" panose="020F0502020204030204" pitchFamily="34" charset="0"/>
              </a:rPr>
              <a:t> olarak yeniden tasarlanması hedeflenmiştir.</a:t>
            </a:r>
            <a:endParaRPr lang="tr-TR" sz="2000" dirty="0">
              <a:latin typeface="Calibri" panose="020F0502020204030204" pitchFamily="34" charset="0"/>
            </a:endParaRP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DD93ADC0-0131-5CAA-D49A-816C59C1D819}"/>
              </a:ext>
            </a:extLst>
          </p:cNvPr>
          <p:cNvSpPr txBox="1"/>
          <p:nvPr/>
        </p:nvSpPr>
        <p:spPr>
          <a:xfrm>
            <a:off x="0" y="111479"/>
            <a:ext cx="78003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chemeClr val="bg1"/>
                </a:solidFill>
                <a:latin typeface="+mn-lt"/>
              </a:rPr>
              <a:t>ELEKTRONİK KAMU ALIMLARI SİSTEMİ</a:t>
            </a:r>
            <a:endParaRPr lang="tr-TR" sz="2800" dirty="0">
              <a:latin typeface="+mn-lt"/>
            </a:endParaRPr>
          </a:p>
          <a:p>
            <a:endParaRPr lang="tr-TR" sz="2800" b="1" dirty="0">
              <a:solidFill>
                <a:schemeClr val="bg1"/>
              </a:solidFill>
            </a:endParaRPr>
          </a:p>
        </p:txBody>
      </p:sp>
      <p:sp>
        <p:nvSpPr>
          <p:cNvPr id="3" name="Dikdörtgen 14">
            <a:extLst>
              <a:ext uri="{FF2B5EF4-FFF2-40B4-BE49-F238E27FC236}">
                <a16:creationId xmlns:a16="http://schemas.microsoft.com/office/drawing/2014/main" id="{3D415EFD-0469-3518-D4F7-5A0A7C9A8D45}"/>
              </a:ext>
            </a:extLst>
          </p:cNvPr>
          <p:cNvSpPr/>
          <p:nvPr/>
        </p:nvSpPr>
        <p:spPr>
          <a:xfrm>
            <a:off x="0" y="732482"/>
            <a:ext cx="7128588" cy="336022"/>
          </a:xfrm>
          <a:custGeom>
            <a:avLst/>
            <a:gdLst>
              <a:gd name="connsiteX0" fmla="*/ 0 w 7084381"/>
              <a:gd name="connsiteY0" fmla="*/ 0 h 336022"/>
              <a:gd name="connsiteX1" fmla="*/ 7084381 w 7084381"/>
              <a:gd name="connsiteY1" fmla="*/ 0 h 336022"/>
              <a:gd name="connsiteX2" fmla="*/ 7084381 w 7084381"/>
              <a:gd name="connsiteY2" fmla="*/ 336022 h 336022"/>
              <a:gd name="connsiteX3" fmla="*/ 0 w 7084381"/>
              <a:gd name="connsiteY3" fmla="*/ 336022 h 336022"/>
              <a:gd name="connsiteX4" fmla="*/ 0 w 7084381"/>
              <a:gd name="connsiteY4" fmla="*/ 0 h 336022"/>
              <a:gd name="connsiteX0" fmla="*/ 0 w 7084381"/>
              <a:gd name="connsiteY0" fmla="*/ 0 h 336022"/>
              <a:gd name="connsiteX1" fmla="*/ 7084381 w 7084381"/>
              <a:gd name="connsiteY1" fmla="*/ 0 h 336022"/>
              <a:gd name="connsiteX2" fmla="*/ 6897950 w 7084381"/>
              <a:gd name="connsiteY2" fmla="*/ 273878 h 336022"/>
              <a:gd name="connsiteX3" fmla="*/ 0 w 7084381"/>
              <a:gd name="connsiteY3" fmla="*/ 336022 h 336022"/>
              <a:gd name="connsiteX4" fmla="*/ 0 w 7084381"/>
              <a:gd name="connsiteY4" fmla="*/ 0 h 336022"/>
              <a:gd name="connsiteX0" fmla="*/ 0 w 7084381"/>
              <a:gd name="connsiteY0" fmla="*/ 0 h 336022"/>
              <a:gd name="connsiteX1" fmla="*/ 7084381 w 7084381"/>
              <a:gd name="connsiteY1" fmla="*/ 0 h 336022"/>
              <a:gd name="connsiteX2" fmla="*/ 6897950 w 7084381"/>
              <a:gd name="connsiteY2" fmla="*/ 291633 h 336022"/>
              <a:gd name="connsiteX3" fmla="*/ 0 w 7084381"/>
              <a:gd name="connsiteY3" fmla="*/ 336022 h 336022"/>
              <a:gd name="connsiteX4" fmla="*/ 0 w 7084381"/>
              <a:gd name="connsiteY4" fmla="*/ 0 h 336022"/>
              <a:gd name="connsiteX0" fmla="*/ 0 w 7084381"/>
              <a:gd name="connsiteY0" fmla="*/ 0 h 336022"/>
              <a:gd name="connsiteX1" fmla="*/ 7084381 w 7084381"/>
              <a:gd name="connsiteY1" fmla="*/ 0 h 336022"/>
              <a:gd name="connsiteX2" fmla="*/ 6897950 w 7084381"/>
              <a:gd name="connsiteY2" fmla="*/ 309389 h 336022"/>
              <a:gd name="connsiteX3" fmla="*/ 0 w 7084381"/>
              <a:gd name="connsiteY3" fmla="*/ 336022 h 336022"/>
              <a:gd name="connsiteX4" fmla="*/ 0 w 7084381"/>
              <a:gd name="connsiteY4" fmla="*/ 0 h 336022"/>
              <a:gd name="connsiteX0" fmla="*/ 0 w 7084381"/>
              <a:gd name="connsiteY0" fmla="*/ 0 h 336022"/>
              <a:gd name="connsiteX1" fmla="*/ 7084381 w 7084381"/>
              <a:gd name="connsiteY1" fmla="*/ 0 h 336022"/>
              <a:gd name="connsiteX2" fmla="*/ 6960094 w 7084381"/>
              <a:gd name="connsiteY2" fmla="*/ 318267 h 336022"/>
              <a:gd name="connsiteX3" fmla="*/ 0 w 7084381"/>
              <a:gd name="connsiteY3" fmla="*/ 336022 h 336022"/>
              <a:gd name="connsiteX4" fmla="*/ 0 w 7084381"/>
              <a:gd name="connsiteY4" fmla="*/ 0 h 336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84381" h="336022">
                <a:moveTo>
                  <a:pt x="0" y="0"/>
                </a:moveTo>
                <a:lnTo>
                  <a:pt x="7084381" y="0"/>
                </a:lnTo>
                <a:lnTo>
                  <a:pt x="6960094" y="318267"/>
                </a:lnTo>
                <a:lnTo>
                  <a:pt x="0" y="336022"/>
                </a:lnTo>
                <a:lnTo>
                  <a:pt x="0" y="0"/>
                </a:lnTo>
                <a:close/>
              </a:path>
            </a:pathLst>
          </a:custGeom>
          <a:solidFill>
            <a:srgbClr val="B63E3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defTabSz="457200"/>
            <a:r>
              <a:rPr lang="tr-TR" sz="1600" b="1" dirty="0">
                <a:solidFill>
                  <a:schemeClr val="bg1"/>
                </a:solidFill>
              </a:rPr>
              <a:t>AMAÇ</a:t>
            </a:r>
            <a:endParaRPr lang="tr-TR" sz="1600" b="1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" name="Dikdörtgen 6">
            <a:extLst>
              <a:ext uri="{FF2B5EF4-FFF2-40B4-BE49-F238E27FC236}">
                <a16:creationId xmlns:a16="http://schemas.microsoft.com/office/drawing/2014/main" id="{7A3C1218-5303-A719-5795-930EAB051574}"/>
              </a:ext>
            </a:extLst>
          </p:cNvPr>
          <p:cNvSpPr/>
          <p:nvPr/>
        </p:nvSpPr>
        <p:spPr>
          <a:xfrm>
            <a:off x="181097" y="900493"/>
            <a:ext cx="8823566" cy="5500307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00">
                <a:alpha val="8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600" dirty="0"/>
          </a:p>
        </p:txBody>
      </p:sp>
    </p:spTree>
    <p:extLst>
      <p:ext uri="{BB962C8B-B14F-4D97-AF65-F5344CB8AC3E}">
        <p14:creationId xmlns:p14="http://schemas.microsoft.com/office/powerpoint/2010/main" val="3197065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80DF1B2-02B7-5786-7594-7651A12AD6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DBD1FBD1-ADED-C267-DF0D-28FC28EBED3E}"/>
              </a:ext>
            </a:extLst>
          </p:cNvPr>
          <p:cNvSpPr txBox="1"/>
          <p:nvPr/>
        </p:nvSpPr>
        <p:spPr>
          <a:xfrm>
            <a:off x="0" y="1109546"/>
            <a:ext cx="898378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0969" algn="just">
              <a:spcBef>
                <a:spcPts val="600"/>
              </a:spcBef>
              <a:spcAft>
                <a:spcPts val="600"/>
              </a:spcAft>
            </a:pPr>
            <a:r>
              <a:rPr lang="tr-TR" sz="2000" dirty="0"/>
              <a:t>Bu çerçevede; </a:t>
            </a:r>
          </a:p>
          <a:p>
            <a:pPr marL="720725" indent="-360363" algn="just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tr-TR" sz="2000" b="1" dirty="0">
                <a:solidFill>
                  <a:srgbClr val="C00000"/>
                </a:solidFill>
              </a:rPr>
              <a:t>4734 sayılı Kanun kapsamında </a:t>
            </a:r>
            <a:r>
              <a:rPr lang="tr-TR" sz="2000" dirty="0"/>
              <a:t>gerçekleştirilen ihale süreçlerinin yanı sıra</a:t>
            </a:r>
            <a:endParaRPr lang="tr-TR" sz="2000" b="1" dirty="0">
              <a:solidFill>
                <a:srgbClr val="C00000"/>
              </a:solidFill>
            </a:endParaRPr>
          </a:p>
          <a:p>
            <a:pPr marL="720725" indent="-360363" algn="just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tr-TR" sz="2000" b="1" dirty="0">
                <a:solidFill>
                  <a:srgbClr val="C00000"/>
                </a:solidFill>
              </a:rPr>
              <a:t>4735 sayılı Kanun kapsamındaki </a:t>
            </a:r>
            <a:r>
              <a:rPr lang="tr-TR" sz="2000" dirty="0"/>
              <a:t>sözleşmelere ilişkin yer teslim tutanağının düzenlenmesi, </a:t>
            </a:r>
            <a:r>
              <a:rPr lang="tr-TR" sz="2000" dirty="0" err="1"/>
              <a:t>hakediş</a:t>
            </a:r>
            <a:r>
              <a:rPr lang="tr-TR" sz="2000" dirty="0"/>
              <a:t>, iş artışı ve eksilişi, ceza işlemleri, devir, muayene ve kabul işlemleri </a:t>
            </a:r>
            <a:r>
              <a:rPr lang="tr-TR" sz="2000" dirty="0" err="1"/>
              <a:t>vd</a:t>
            </a:r>
            <a:r>
              <a:rPr lang="tr-TR" sz="2000" dirty="0"/>
              <a:t> işlemler;</a:t>
            </a:r>
          </a:p>
          <a:p>
            <a:pPr marL="720725" indent="-360363" algn="just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tr-TR" sz="2000" b="1" dirty="0">
                <a:solidFill>
                  <a:srgbClr val="C00000"/>
                </a:solidFill>
              </a:rPr>
              <a:t>İstisna kapsamında </a:t>
            </a:r>
            <a:r>
              <a:rPr lang="tr-TR" sz="2000" dirty="0"/>
              <a:t>yapılan ihaleler ile bunlara ilişkin sözleşme süreçlerine ilişkin işlemler,</a:t>
            </a:r>
          </a:p>
          <a:p>
            <a:pPr marL="720725" indent="-360363" algn="just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tr-TR" sz="2000" b="1" dirty="0">
                <a:solidFill>
                  <a:srgbClr val="C00000"/>
                </a:solidFill>
              </a:rPr>
              <a:t>Doğrudan teminler </a:t>
            </a:r>
            <a:r>
              <a:rPr lang="tr-TR" sz="2000" dirty="0"/>
              <a:t>ile bunlara ilişkin sözleşme süreçlerine ilişkin işlemler, </a:t>
            </a:r>
          </a:p>
          <a:p>
            <a:pPr marL="720725" indent="-360363" algn="just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tr-TR" sz="2000" b="1" dirty="0">
                <a:solidFill>
                  <a:srgbClr val="C00000"/>
                </a:solidFill>
              </a:rPr>
              <a:t>Kanun kapsamı dışında kalan </a:t>
            </a:r>
            <a:r>
              <a:rPr lang="tr-TR" sz="2000" dirty="0"/>
              <a:t>her türlü ihale ile bunlara ilişkin sözleşme  süreçlerine ilişkin işlemler de</a:t>
            </a:r>
          </a:p>
          <a:p>
            <a:pPr marL="360362" algn="just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</a:pPr>
            <a:r>
              <a:rPr lang="tr-TR" sz="2000" b="1" dirty="0"/>
              <a:t>kısmen veya tamamen EKAP üzerinden yürütülebilecektir.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AB26EE7D-90E1-148E-0F1D-60CAAD1C0542}"/>
              </a:ext>
            </a:extLst>
          </p:cNvPr>
          <p:cNvSpPr txBox="1"/>
          <p:nvPr/>
        </p:nvSpPr>
        <p:spPr>
          <a:xfrm>
            <a:off x="-1" y="111479"/>
            <a:ext cx="68673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chemeClr val="bg1"/>
                </a:solidFill>
                <a:latin typeface="+mn-lt"/>
              </a:rPr>
              <a:t>ELEKTRONİK KAMU ALIMLARI SİSTEMİ</a:t>
            </a:r>
            <a:endParaRPr lang="tr-TR" sz="2800" dirty="0">
              <a:latin typeface="+mn-lt"/>
            </a:endParaRPr>
          </a:p>
          <a:p>
            <a:endParaRPr lang="tr-TR" sz="2800" b="1" dirty="0">
              <a:solidFill>
                <a:schemeClr val="bg1"/>
              </a:solidFill>
            </a:endParaRPr>
          </a:p>
        </p:txBody>
      </p:sp>
      <p:sp>
        <p:nvSpPr>
          <p:cNvPr id="3" name="Dikdörtgen 14">
            <a:extLst>
              <a:ext uri="{FF2B5EF4-FFF2-40B4-BE49-F238E27FC236}">
                <a16:creationId xmlns:a16="http://schemas.microsoft.com/office/drawing/2014/main" id="{4B43F061-2C83-632D-25FE-2B96A7A5A3FF}"/>
              </a:ext>
            </a:extLst>
          </p:cNvPr>
          <p:cNvSpPr/>
          <p:nvPr/>
        </p:nvSpPr>
        <p:spPr>
          <a:xfrm>
            <a:off x="0" y="732482"/>
            <a:ext cx="7100596" cy="336022"/>
          </a:xfrm>
          <a:custGeom>
            <a:avLst/>
            <a:gdLst>
              <a:gd name="connsiteX0" fmla="*/ 0 w 7084381"/>
              <a:gd name="connsiteY0" fmla="*/ 0 h 336022"/>
              <a:gd name="connsiteX1" fmla="*/ 7084381 w 7084381"/>
              <a:gd name="connsiteY1" fmla="*/ 0 h 336022"/>
              <a:gd name="connsiteX2" fmla="*/ 7084381 w 7084381"/>
              <a:gd name="connsiteY2" fmla="*/ 336022 h 336022"/>
              <a:gd name="connsiteX3" fmla="*/ 0 w 7084381"/>
              <a:gd name="connsiteY3" fmla="*/ 336022 h 336022"/>
              <a:gd name="connsiteX4" fmla="*/ 0 w 7084381"/>
              <a:gd name="connsiteY4" fmla="*/ 0 h 336022"/>
              <a:gd name="connsiteX0" fmla="*/ 0 w 7084381"/>
              <a:gd name="connsiteY0" fmla="*/ 0 h 336022"/>
              <a:gd name="connsiteX1" fmla="*/ 7084381 w 7084381"/>
              <a:gd name="connsiteY1" fmla="*/ 0 h 336022"/>
              <a:gd name="connsiteX2" fmla="*/ 6897950 w 7084381"/>
              <a:gd name="connsiteY2" fmla="*/ 273878 h 336022"/>
              <a:gd name="connsiteX3" fmla="*/ 0 w 7084381"/>
              <a:gd name="connsiteY3" fmla="*/ 336022 h 336022"/>
              <a:gd name="connsiteX4" fmla="*/ 0 w 7084381"/>
              <a:gd name="connsiteY4" fmla="*/ 0 h 336022"/>
              <a:gd name="connsiteX0" fmla="*/ 0 w 7084381"/>
              <a:gd name="connsiteY0" fmla="*/ 0 h 336022"/>
              <a:gd name="connsiteX1" fmla="*/ 7084381 w 7084381"/>
              <a:gd name="connsiteY1" fmla="*/ 0 h 336022"/>
              <a:gd name="connsiteX2" fmla="*/ 6897950 w 7084381"/>
              <a:gd name="connsiteY2" fmla="*/ 291633 h 336022"/>
              <a:gd name="connsiteX3" fmla="*/ 0 w 7084381"/>
              <a:gd name="connsiteY3" fmla="*/ 336022 h 336022"/>
              <a:gd name="connsiteX4" fmla="*/ 0 w 7084381"/>
              <a:gd name="connsiteY4" fmla="*/ 0 h 336022"/>
              <a:gd name="connsiteX0" fmla="*/ 0 w 7084381"/>
              <a:gd name="connsiteY0" fmla="*/ 0 h 336022"/>
              <a:gd name="connsiteX1" fmla="*/ 7084381 w 7084381"/>
              <a:gd name="connsiteY1" fmla="*/ 0 h 336022"/>
              <a:gd name="connsiteX2" fmla="*/ 6897950 w 7084381"/>
              <a:gd name="connsiteY2" fmla="*/ 309389 h 336022"/>
              <a:gd name="connsiteX3" fmla="*/ 0 w 7084381"/>
              <a:gd name="connsiteY3" fmla="*/ 336022 h 336022"/>
              <a:gd name="connsiteX4" fmla="*/ 0 w 7084381"/>
              <a:gd name="connsiteY4" fmla="*/ 0 h 336022"/>
              <a:gd name="connsiteX0" fmla="*/ 0 w 7084381"/>
              <a:gd name="connsiteY0" fmla="*/ 0 h 336022"/>
              <a:gd name="connsiteX1" fmla="*/ 7084381 w 7084381"/>
              <a:gd name="connsiteY1" fmla="*/ 0 h 336022"/>
              <a:gd name="connsiteX2" fmla="*/ 6960094 w 7084381"/>
              <a:gd name="connsiteY2" fmla="*/ 318267 h 336022"/>
              <a:gd name="connsiteX3" fmla="*/ 0 w 7084381"/>
              <a:gd name="connsiteY3" fmla="*/ 336022 h 336022"/>
              <a:gd name="connsiteX4" fmla="*/ 0 w 7084381"/>
              <a:gd name="connsiteY4" fmla="*/ 0 h 336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84381" h="336022">
                <a:moveTo>
                  <a:pt x="0" y="0"/>
                </a:moveTo>
                <a:lnTo>
                  <a:pt x="7084381" y="0"/>
                </a:lnTo>
                <a:lnTo>
                  <a:pt x="6960094" y="318267"/>
                </a:lnTo>
                <a:lnTo>
                  <a:pt x="0" y="336022"/>
                </a:lnTo>
                <a:lnTo>
                  <a:pt x="0" y="0"/>
                </a:lnTo>
                <a:close/>
              </a:path>
            </a:pathLst>
          </a:custGeom>
          <a:solidFill>
            <a:srgbClr val="B63E3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defTabSz="457200"/>
            <a:r>
              <a:rPr lang="tr-TR" sz="1600" b="1" dirty="0">
                <a:solidFill>
                  <a:schemeClr val="bg1"/>
                </a:solidFill>
              </a:rPr>
              <a:t>AMAÇ</a:t>
            </a:r>
            <a:endParaRPr lang="tr-TR" sz="1600" b="1" dirty="0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196973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0D4901F1-B014-43C0-BEA9-69D9684EE889}"/>
              </a:ext>
            </a:extLst>
          </p:cNvPr>
          <p:cNvSpPr txBox="1"/>
          <p:nvPr/>
        </p:nvSpPr>
        <p:spPr>
          <a:xfrm>
            <a:off x="139337" y="1419500"/>
            <a:ext cx="8621486" cy="2887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ü"/>
            </a:pPr>
            <a:r>
              <a:rPr lang="tr-TR" altLang="tr-TR" sz="2000" dirty="0">
                <a:solidFill>
                  <a:schemeClr val="tx1"/>
                </a:solidFill>
                <a:cs typeface="Arial" panose="020B0604020202020204" pitchFamily="34" charset="0"/>
              </a:rPr>
              <a:t>Kamu hizmetlerinde bürokrasinin azaltılması, </a:t>
            </a:r>
          </a:p>
          <a:p>
            <a:pPr marL="285750" indent="-285750" algn="just"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ü"/>
            </a:pPr>
            <a:r>
              <a:rPr lang="tr-TR" altLang="tr-TR" sz="2000" dirty="0">
                <a:solidFill>
                  <a:schemeClr val="tx1"/>
                </a:solidFill>
                <a:cs typeface="Arial" panose="020B0604020202020204" pitchFamily="34" charset="0"/>
              </a:rPr>
              <a:t>Hizmet süreçlerinin bilgi ve iletişim teknolojileri destekli olarak yürütülmesi,</a:t>
            </a:r>
          </a:p>
          <a:p>
            <a:pPr marL="285750" indent="-285750" algn="just"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ü"/>
            </a:pPr>
            <a:r>
              <a:rPr lang="tr-TR" altLang="tr-TR" sz="2000" dirty="0">
                <a:solidFill>
                  <a:schemeClr val="tx1"/>
                </a:solidFill>
                <a:cs typeface="Arial" panose="020B0604020202020204" pitchFamily="34" charset="0"/>
              </a:rPr>
              <a:t>Kamu hizmetlerinin hızlı, verimli, etkin, düşük maliyetli, basit ve güvenli ortamda sunumu</a:t>
            </a:r>
            <a:endParaRPr lang="tr-TR" altLang="tr-TR" sz="2000" b="1" u="sng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marL="285750" indent="-285750" algn="just"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ü"/>
            </a:pPr>
            <a:r>
              <a:rPr lang="tr-TR" altLang="tr-TR" sz="2000" dirty="0">
                <a:solidFill>
                  <a:schemeClr val="tx1"/>
                </a:solidFill>
                <a:cs typeface="Arial" panose="020B0604020202020204" pitchFamily="34" charset="0"/>
              </a:rPr>
              <a:t>Katılımcıların zaman ve işlem maliyetlerinin düşürülmesi</a:t>
            </a:r>
          </a:p>
          <a:p>
            <a:pPr marL="285750" indent="-285750" algn="just"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ü"/>
            </a:pPr>
            <a:r>
              <a:rPr lang="tr-TR" altLang="tr-TR" sz="2000" dirty="0">
                <a:solidFill>
                  <a:schemeClr val="tx1"/>
                </a:solidFill>
                <a:cs typeface="Arial" panose="020B0604020202020204" pitchFamily="34" charset="0"/>
              </a:rPr>
              <a:t>Katılımın ve rekabetin arttırılması</a:t>
            </a:r>
          </a:p>
          <a:p>
            <a:pPr marL="285750" indent="-285750" algn="just"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ü"/>
            </a:pPr>
            <a:r>
              <a:rPr lang="tr-TR" altLang="tr-TR" sz="2000" dirty="0">
                <a:solidFill>
                  <a:schemeClr val="tx1"/>
                </a:solidFill>
                <a:cs typeface="Arial" panose="020B0604020202020204" pitchFamily="34" charset="0"/>
              </a:rPr>
              <a:t>Değerlendirme sürecinin kısaltılması ve sadeleştirilmesi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D15943D0-4245-55B8-C6C1-A5591DF56F77}"/>
              </a:ext>
            </a:extLst>
          </p:cNvPr>
          <p:cNvSpPr txBox="1"/>
          <p:nvPr/>
        </p:nvSpPr>
        <p:spPr>
          <a:xfrm>
            <a:off x="0" y="111479"/>
            <a:ext cx="7259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chemeClr val="bg1"/>
                </a:solidFill>
              </a:rPr>
              <a:t>ELEKTRONİK KAMU ALIMLARI SİSTEMİ</a:t>
            </a:r>
          </a:p>
        </p:txBody>
      </p:sp>
      <p:sp>
        <p:nvSpPr>
          <p:cNvPr id="4" name="Dikdörtgen 14">
            <a:extLst>
              <a:ext uri="{FF2B5EF4-FFF2-40B4-BE49-F238E27FC236}">
                <a16:creationId xmlns:a16="http://schemas.microsoft.com/office/drawing/2014/main" id="{408D8AE2-6BF0-02CD-0A8B-462AE9FB786D}"/>
              </a:ext>
            </a:extLst>
          </p:cNvPr>
          <p:cNvSpPr/>
          <p:nvPr/>
        </p:nvSpPr>
        <p:spPr>
          <a:xfrm>
            <a:off x="0" y="732482"/>
            <a:ext cx="7100596" cy="336022"/>
          </a:xfrm>
          <a:custGeom>
            <a:avLst/>
            <a:gdLst>
              <a:gd name="connsiteX0" fmla="*/ 0 w 7084381"/>
              <a:gd name="connsiteY0" fmla="*/ 0 h 336022"/>
              <a:gd name="connsiteX1" fmla="*/ 7084381 w 7084381"/>
              <a:gd name="connsiteY1" fmla="*/ 0 h 336022"/>
              <a:gd name="connsiteX2" fmla="*/ 7084381 w 7084381"/>
              <a:gd name="connsiteY2" fmla="*/ 336022 h 336022"/>
              <a:gd name="connsiteX3" fmla="*/ 0 w 7084381"/>
              <a:gd name="connsiteY3" fmla="*/ 336022 h 336022"/>
              <a:gd name="connsiteX4" fmla="*/ 0 w 7084381"/>
              <a:gd name="connsiteY4" fmla="*/ 0 h 336022"/>
              <a:gd name="connsiteX0" fmla="*/ 0 w 7084381"/>
              <a:gd name="connsiteY0" fmla="*/ 0 h 336022"/>
              <a:gd name="connsiteX1" fmla="*/ 7084381 w 7084381"/>
              <a:gd name="connsiteY1" fmla="*/ 0 h 336022"/>
              <a:gd name="connsiteX2" fmla="*/ 6897950 w 7084381"/>
              <a:gd name="connsiteY2" fmla="*/ 273878 h 336022"/>
              <a:gd name="connsiteX3" fmla="*/ 0 w 7084381"/>
              <a:gd name="connsiteY3" fmla="*/ 336022 h 336022"/>
              <a:gd name="connsiteX4" fmla="*/ 0 w 7084381"/>
              <a:gd name="connsiteY4" fmla="*/ 0 h 336022"/>
              <a:gd name="connsiteX0" fmla="*/ 0 w 7084381"/>
              <a:gd name="connsiteY0" fmla="*/ 0 h 336022"/>
              <a:gd name="connsiteX1" fmla="*/ 7084381 w 7084381"/>
              <a:gd name="connsiteY1" fmla="*/ 0 h 336022"/>
              <a:gd name="connsiteX2" fmla="*/ 6897950 w 7084381"/>
              <a:gd name="connsiteY2" fmla="*/ 291633 h 336022"/>
              <a:gd name="connsiteX3" fmla="*/ 0 w 7084381"/>
              <a:gd name="connsiteY3" fmla="*/ 336022 h 336022"/>
              <a:gd name="connsiteX4" fmla="*/ 0 w 7084381"/>
              <a:gd name="connsiteY4" fmla="*/ 0 h 336022"/>
              <a:gd name="connsiteX0" fmla="*/ 0 w 7084381"/>
              <a:gd name="connsiteY0" fmla="*/ 0 h 336022"/>
              <a:gd name="connsiteX1" fmla="*/ 7084381 w 7084381"/>
              <a:gd name="connsiteY1" fmla="*/ 0 h 336022"/>
              <a:gd name="connsiteX2" fmla="*/ 6897950 w 7084381"/>
              <a:gd name="connsiteY2" fmla="*/ 309389 h 336022"/>
              <a:gd name="connsiteX3" fmla="*/ 0 w 7084381"/>
              <a:gd name="connsiteY3" fmla="*/ 336022 h 336022"/>
              <a:gd name="connsiteX4" fmla="*/ 0 w 7084381"/>
              <a:gd name="connsiteY4" fmla="*/ 0 h 336022"/>
              <a:gd name="connsiteX0" fmla="*/ 0 w 7084381"/>
              <a:gd name="connsiteY0" fmla="*/ 0 h 336022"/>
              <a:gd name="connsiteX1" fmla="*/ 7084381 w 7084381"/>
              <a:gd name="connsiteY1" fmla="*/ 0 h 336022"/>
              <a:gd name="connsiteX2" fmla="*/ 6960094 w 7084381"/>
              <a:gd name="connsiteY2" fmla="*/ 318267 h 336022"/>
              <a:gd name="connsiteX3" fmla="*/ 0 w 7084381"/>
              <a:gd name="connsiteY3" fmla="*/ 336022 h 336022"/>
              <a:gd name="connsiteX4" fmla="*/ 0 w 7084381"/>
              <a:gd name="connsiteY4" fmla="*/ 0 h 336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84381" h="336022">
                <a:moveTo>
                  <a:pt x="0" y="0"/>
                </a:moveTo>
                <a:lnTo>
                  <a:pt x="7084381" y="0"/>
                </a:lnTo>
                <a:lnTo>
                  <a:pt x="6960094" y="318267"/>
                </a:lnTo>
                <a:lnTo>
                  <a:pt x="0" y="336022"/>
                </a:lnTo>
                <a:lnTo>
                  <a:pt x="0" y="0"/>
                </a:lnTo>
                <a:close/>
              </a:path>
            </a:pathLst>
          </a:custGeom>
          <a:solidFill>
            <a:srgbClr val="B63E3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defTabSz="457200"/>
            <a:r>
              <a:rPr lang="tr-TR" sz="1600" b="1" dirty="0">
                <a:solidFill>
                  <a:schemeClr val="bg1"/>
                </a:solidFill>
              </a:rPr>
              <a:t>Amaç</a:t>
            </a:r>
            <a:endParaRPr lang="tr-TR" sz="1600" b="1" dirty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5A8F232B-7905-4361-A107-9DEDB98701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974" y="4167824"/>
            <a:ext cx="2631855" cy="2578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58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etin kutusu 10">
            <a:extLst>
              <a:ext uri="{FF2B5EF4-FFF2-40B4-BE49-F238E27FC236}">
                <a16:creationId xmlns:a16="http://schemas.microsoft.com/office/drawing/2014/main" id="{A31E0EDF-7FD7-406C-B402-7BD22BA19992}"/>
              </a:ext>
            </a:extLst>
          </p:cNvPr>
          <p:cNvSpPr txBox="1"/>
          <p:nvPr/>
        </p:nvSpPr>
        <p:spPr>
          <a:xfrm>
            <a:off x="353482" y="1108138"/>
            <a:ext cx="8603906" cy="39426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SzPct val="92000"/>
              <a:tabLst/>
              <a:defRPr/>
            </a:pPr>
            <a:endParaRPr kumimoji="0" lang="tr-TR" sz="1800" b="0" i="0" strike="noStrike" kern="1200" cap="none" spc="0" normalizeH="0" baseline="0" noProof="0" dirty="0">
              <a:ln>
                <a:noFill/>
              </a:ln>
              <a:solidFill>
                <a:srgbClr val="3D3D3D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92000"/>
              <a:buFont typeface="Arial" panose="020B0604020202020204" pitchFamily="34" charset="0"/>
              <a:buChar char="•"/>
              <a:tabLst/>
              <a:defRPr/>
            </a:pPr>
            <a:r>
              <a:rPr kumimoji="0" lang="tr-TR" sz="2200" b="1" i="0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+mn-ea"/>
                <a:cs typeface="+mn-cs"/>
              </a:rPr>
              <a:t>4734 sayılı Kamu İhale Kanunu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92000"/>
              <a:buFont typeface="Arial" panose="020B0604020202020204" pitchFamily="34" charset="0"/>
              <a:buChar char="•"/>
              <a:tabLst/>
              <a:defRPr/>
            </a:pPr>
            <a:r>
              <a:rPr kumimoji="0" lang="tr-TR" sz="2200" b="1" i="0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+mn-ea"/>
                <a:cs typeface="+mn-cs"/>
              </a:rPr>
              <a:t>Kamu Alımlarının Elektronik Ortamda Yapılmasına İlişkin Uygulama Yönetmeliği</a:t>
            </a:r>
          </a:p>
          <a:p>
            <a:pPr marL="306000" marR="0" lvl="0" indent="-3060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SzPct val="92000"/>
              <a:buFont typeface="Wingdings 2" panose="05020102010507070707" pitchFamily="18" charset="2"/>
              <a:buChar char=""/>
              <a:tabLst/>
              <a:defRPr/>
            </a:pPr>
            <a:endParaRPr kumimoji="0" lang="tr-TR" sz="2200" b="0" i="0" strike="noStrike" kern="1200" cap="none" spc="0" normalizeH="0" baseline="0" noProof="0" dirty="0">
              <a:ln>
                <a:noFill/>
              </a:ln>
              <a:solidFill>
                <a:srgbClr val="3D3D3D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SzPct val="92000"/>
              <a:buFont typeface="Arial" panose="020B0604020202020204" pitchFamily="34" charset="0"/>
              <a:buChar char="•"/>
              <a:tabLst/>
              <a:defRPr/>
            </a:pPr>
            <a:r>
              <a:rPr kumimoji="0" lang="tr-TR" sz="2000" b="0" i="0" strike="sng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Elektronik İhale Uygulama Yönetmeliği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SzPct val="92000"/>
              <a:buFont typeface="Arial" panose="020B0604020202020204" pitchFamily="34" charset="0"/>
              <a:buChar char="•"/>
              <a:tabLst/>
              <a:defRPr/>
            </a:pPr>
            <a:r>
              <a:rPr kumimoji="0" lang="tr-TR" sz="2000" b="0" i="0" strike="sng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Mal Alımı İhaleleri Uygulama Yönetmeliği - 58/A Maddesi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SzPct val="92000"/>
              <a:buFont typeface="Arial" panose="020B0604020202020204" pitchFamily="34" charset="0"/>
              <a:buChar char="•"/>
              <a:tabLst/>
              <a:defRPr/>
            </a:pPr>
            <a:r>
              <a:rPr kumimoji="0" lang="tr-TR" sz="2000" b="0" i="0" strike="sng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Hizmet Alımı İhaleleri Uygulama Yönetmeliği - 59/A Maddesi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SzPct val="92000"/>
              <a:buFont typeface="Arial" panose="020B0604020202020204" pitchFamily="34" charset="0"/>
              <a:buChar char="•"/>
              <a:tabLst/>
              <a:defRPr/>
            </a:pPr>
            <a:r>
              <a:rPr kumimoji="0" lang="tr-TR" sz="2000" b="0" i="0" strike="sng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Yapım İşleri İhaleleri Uygulama Yönetmeliği - 60/A Maddesi</a:t>
            </a:r>
            <a:endParaRPr lang="tr-TR" sz="2000" strike="sngStrike" dirty="0"/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F76E1F39-0AD0-480E-A479-B991E25BB8AB}"/>
              </a:ext>
            </a:extLst>
          </p:cNvPr>
          <p:cNvSpPr txBox="1"/>
          <p:nvPr/>
        </p:nvSpPr>
        <p:spPr>
          <a:xfrm>
            <a:off x="0" y="111479"/>
            <a:ext cx="7259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chemeClr val="bg1"/>
                </a:solidFill>
              </a:rPr>
              <a:t>ELEKTRONİK KAMU ALIMLARI SİSTEMİ</a:t>
            </a:r>
          </a:p>
        </p:txBody>
      </p:sp>
      <p:sp>
        <p:nvSpPr>
          <p:cNvPr id="4" name="Dikdörtgen 14">
            <a:extLst>
              <a:ext uri="{FF2B5EF4-FFF2-40B4-BE49-F238E27FC236}">
                <a16:creationId xmlns:a16="http://schemas.microsoft.com/office/drawing/2014/main" id="{5012AA04-F1D3-7062-7941-738E6FDC0519}"/>
              </a:ext>
            </a:extLst>
          </p:cNvPr>
          <p:cNvSpPr/>
          <p:nvPr/>
        </p:nvSpPr>
        <p:spPr>
          <a:xfrm>
            <a:off x="0" y="732482"/>
            <a:ext cx="7084381" cy="336022"/>
          </a:xfrm>
          <a:custGeom>
            <a:avLst/>
            <a:gdLst>
              <a:gd name="connsiteX0" fmla="*/ 0 w 7084381"/>
              <a:gd name="connsiteY0" fmla="*/ 0 h 336022"/>
              <a:gd name="connsiteX1" fmla="*/ 7084381 w 7084381"/>
              <a:gd name="connsiteY1" fmla="*/ 0 h 336022"/>
              <a:gd name="connsiteX2" fmla="*/ 7084381 w 7084381"/>
              <a:gd name="connsiteY2" fmla="*/ 336022 h 336022"/>
              <a:gd name="connsiteX3" fmla="*/ 0 w 7084381"/>
              <a:gd name="connsiteY3" fmla="*/ 336022 h 336022"/>
              <a:gd name="connsiteX4" fmla="*/ 0 w 7084381"/>
              <a:gd name="connsiteY4" fmla="*/ 0 h 336022"/>
              <a:gd name="connsiteX0" fmla="*/ 0 w 7084381"/>
              <a:gd name="connsiteY0" fmla="*/ 0 h 336022"/>
              <a:gd name="connsiteX1" fmla="*/ 7084381 w 7084381"/>
              <a:gd name="connsiteY1" fmla="*/ 0 h 336022"/>
              <a:gd name="connsiteX2" fmla="*/ 6897950 w 7084381"/>
              <a:gd name="connsiteY2" fmla="*/ 273878 h 336022"/>
              <a:gd name="connsiteX3" fmla="*/ 0 w 7084381"/>
              <a:gd name="connsiteY3" fmla="*/ 336022 h 336022"/>
              <a:gd name="connsiteX4" fmla="*/ 0 w 7084381"/>
              <a:gd name="connsiteY4" fmla="*/ 0 h 336022"/>
              <a:gd name="connsiteX0" fmla="*/ 0 w 7084381"/>
              <a:gd name="connsiteY0" fmla="*/ 0 h 336022"/>
              <a:gd name="connsiteX1" fmla="*/ 7084381 w 7084381"/>
              <a:gd name="connsiteY1" fmla="*/ 0 h 336022"/>
              <a:gd name="connsiteX2" fmla="*/ 6897950 w 7084381"/>
              <a:gd name="connsiteY2" fmla="*/ 291633 h 336022"/>
              <a:gd name="connsiteX3" fmla="*/ 0 w 7084381"/>
              <a:gd name="connsiteY3" fmla="*/ 336022 h 336022"/>
              <a:gd name="connsiteX4" fmla="*/ 0 w 7084381"/>
              <a:gd name="connsiteY4" fmla="*/ 0 h 336022"/>
              <a:gd name="connsiteX0" fmla="*/ 0 w 7084381"/>
              <a:gd name="connsiteY0" fmla="*/ 0 h 336022"/>
              <a:gd name="connsiteX1" fmla="*/ 7084381 w 7084381"/>
              <a:gd name="connsiteY1" fmla="*/ 0 h 336022"/>
              <a:gd name="connsiteX2" fmla="*/ 6897950 w 7084381"/>
              <a:gd name="connsiteY2" fmla="*/ 309389 h 336022"/>
              <a:gd name="connsiteX3" fmla="*/ 0 w 7084381"/>
              <a:gd name="connsiteY3" fmla="*/ 336022 h 336022"/>
              <a:gd name="connsiteX4" fmla="*/ 0 w 7084381"/>
              <a:gd name="connsiteY4" fmla="*/ 0 h 336022"/>
              <a:gd name="connsiteX0" fmla="*/ 0 w 7084381"/>
              <a:gd name="connsiteY0" fmla="*/ 0 h 336022"/>
              <a:gd name="connsiteX1" fmla="*/ 7084381 w 7084381"/>
              <a:gd name="connsiteY1" fmla="*/ 0 h 336022"/>
              <a:gd name="connsiteX2" fmla="*/ 6960094 w 7084381"/>
              <a:gd name="connsiteY2" fmla="*/ 318267 h 336022"/>
              <a:gd name="connsiteX3" fmla="*/ 0 w 7084381"/>
              <a:gd name="connsiteY3" fmla="*/ 336022 h 336022"/>
              <a:gd name="connsiteX4" fmla="*/ 0 w 7084381"/>
              <a:gd name="connsiteY4" fmla="*/ 0 h 336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84381" h="336022">
                <a:moveTo>
                  <a:pt x="0" y="0"/>
                </a:moveTo>
                <a:lnTo>
                  <a:pt x="7084381" y="0"/>
                </a:lnTo>
                <a:lnTo>
                  <a:pt x="6960094" y="318267"/>
                </a:lnTo>
                <a:lnTo>
                  <a:pt x="0" y="336022"/>
                </a:lnTo>
                <a:lnTo>
                  <a:pt x="0" y="0"/>
                </a:lnTo>
                <a:close/>
              </a:path>
            </a:pathLst>
          </a:custGeom>
          <a:solidFill>
            <a:srgbClr val="B63E3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defTabSz="457200"/>
            <a:r>
              <a:rPr lang="tr-TR" sz="1600" b="1" dirty="0">
                <a:solidFill>
                  <a:prstClr val="white"/>
                </a:solidFill>
                <a:latin typeface="Calibri" panose="020F0502020204030204"/>
              </a:rPr>
              <a:t>Dayanak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92B9CB03-85E0-DA12-1032-69D01F15C4C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5968" y="3844212"/>
            <a:ext cx="1624550" cy="2902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995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Yuvarlatılmış Dikdörtgen 2"/>
          <p:cNvSpPr/>
          <p:nvPr/>
        </p:nvSpPr>
        <p:spPr>
          <a:xfrm>
            <a:off x="220134" y="967154"/>
            <a:ext cx="8847314" cy="555494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just" defTabSz="45720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92000"/>
              <a:defRPr/>
            </a:pPr>
            <a:endParaRPr lang="tr-TR" b="1" dirty="0">
              <a:solidFill>
                <a:schemeClr val="tx1"/>
              </a:solidFill>
            </a:endParaRP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4E9969A2-45F7-4A40-A96B-889F9E702EA8}"/>
              </a:ext>
            </a:extLst>
          </p:cNvPr>
          <p:cNvSpPr txBox="1"/>
          <p:nvPr/>
        </p:nvSpPr>
        <p:spPr>
          <a:xfrm>
            <a:off x="0" y="111479"/>
            <a:ext cx="7259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chemeClr val="bg1"/>
                </a:solidFill>
              </a:rPr>
              <a:t>ELEKTRONİK KAMU ALIMLARI SİSTEMİ</a:t>
            </a:r>
          </a:p>
        </p:txBody>
      </p:sp>
      <p:sp>
        <p:nvSpPr>
          <p:cNvPr id="2" name="Dikdörtgen 14">
            <a:extLst>
              <a:ext uri="{FF2B5EF4-FFF2-40B4-BE49-F238E27FC236}">
                <a16:creationId xmlns:a16="http://schemas.microsoft.com/office/drawing/2014/main" id="{837F334E-53EF-73A4-5478-FE67DE5226A9}"/>
              </a:ext>
            </a:extLst>
          </p:cNvPr>
          <p:cNvSpPr/>
          <p:nvPr/>
        </p:nvSpPr>
        <p:spPr>
          <a:xfrm>
            <a:off x="0" y="732482"/>
            <a:ext cx="7084381" cy="336022"/>
          </a:xfrm>
          <a:custGeom>
            <a:avLst/>
            <a:gdLst>
              <a:gd name="connsiteX0" fmla="*/ 0 w 7084381"/>
              <a:gd name="connsiteY0" fmla="*/ 0 h 336022"/>
              <a:gd name="connsiteX1" fmla="*/ 7084381 w 7084381"/>
              <a:gd name="connsiteY1" fmla="*/ 0 h 336022"/>
              <a:gd name="connsiteX2" fmla="*/ 7084381 w 7084381"/>
              <a:gd name="connsiteY2" fmla="*/ 336022 h 336022"/>
              <a:gd name="connsiteX3" fmla="*/ 0 w 7084381"/>
              <a:gd name="connsiteY3" fmla="*/ 336022 h 336022"/>
              <a:gd name="connsiteX4" fmla="*/ 0 w 7084381"/>
              <a:gd name="connsiteY4" fmla="*/ 0 h 336022"/>
              <a:gd name="connsiteX0" fmla="*/ 0 w 7084381"/>
              <a:gd name="connsiteY0" fmla="*/ 0 h 336022"/>
              <a:gd name="connsiteX1" fmla="*/ 7084381 w 7084381"/>
              <a:gd name="connsiteY1" fmla="*/ 0 h 336022"/>
              <a:gd name="connsiteX2" fmla="*/ 6897950 w 7084381"/>
              <a:gd name="connsiteY2" fmla="*/ 273878 h 336022"/>
              <a:gd name="connsiteX3" fmla="*/ 0 w 7084381"/>
              <a:gd name="connsiteY3" fmla="*/ 336022 h 336022"/>
              <a:gd name="connsiteX4" fmla="*/ 0 w 7084381"/>
              <a:gd name="connsiteY4" fmla="*/ 0 h 336022"/>
              <a:gd name="connsiteX0" fmla="*/ 0 w 7084381"/>
              <a:gd name="connsiteY0" fmla="*/ 0 h 336022"/>
              <a:gd name="connsiteX1" fmla="*/ 7084381 w 7084381"/>
              <a:gd name="connsiteY1" fmla="*/ 0 h 336022"/>
              <a:gd name="connsiteX2" fmla="*/ 6897950 w 7084381"/>
              <a:gd name="connsiteY2" fmla="*/ 291633 h 336022"/>
              <a:gd name="connsiteX3" fmla="*/ 0 w 7084381"/>
              <a:gd name="connsiteY3" fmla="*/ 336022 h 336022"/>
              <a:gd name="connsiteX4" fmla="*/ 0 w 7084381"/>
              <a:gd name="connsiteY4" fmla="*/ 0 h 336022"/>
              <a:gd name="connsiteX0" fmla="*/ 0 w 7084381"/>
              <a:gd name="connsiteY0" fmla="*/ 0 h 336022"/>
              <a:gd name="connsiteX1" fmla="*/ 7084381 w 7084381"/>
              <a:gd name="connsiteY1" fmla="*/ 0 h 336022"/>
              <a:gd name="connsiteX2" fmla="*/ 6897950 w 7084381"/>
              <a:gd name="connsiteY2" fmla="*/ 309389 h 336022"/>
              <a:gd name="connsiteX3" fmla="*/ 0 w 7084381"/>
              <a:gd name="connsiteY3" fmla="*/ 336022 h 336022"/>
              <a:gd name="connsiteX4" fmla="*/ 0 w 7084381"/>
              <a:gd name="connsiteY4" fmla="*/ 0 h 336022"/>
              <a:gd name="connsiteX0" fmla="*/ 0 w 7084381"/>
              <a:gd name="connsiteY0" fmla="*/ 0 h 336022"/>
              <a:gd name="connsiteX1" fmla="*/ 7084381 w 7084381"/>
              <a:gd name="connsiteY1" fmla="*/ 0 h 336022"/>
              <a:gd name="connsiteX2" fmla="*/ 6960094 w 7084381"/>
              <a:gd name="connsiteY2" fmla="*/ 318267 h 336022"/>
              <a:gd name="connsiteX3" fmla="*/ 0 w 7084381"/>
              <a:gd name="connsiteY3" fmla="*/ 336022 h 336022"/>
              <a:gd name="connsiteX4" fmla="*/ 0 w 7084381"/>
              <a:gd name="connsiteY4" fmla="*/ 0 h 336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84381" h="336022">
                <a:moveTo>
                  <a:pt x="0" y="0"/>
                </a:moveTo>
                <a:lnTo>
                  <a:pt x="7084381" y="0"/>
                </a:lnTo>
                <a:lnTo>
                  <a:pt x="6960094" y="318267"/>
                </a:lnTo>
                <a:lnTo>
                  <a:pt x="0" y="336022"/>
                </a:lnTo>
                <a:lnTo>
                  <a:pt x="0" y="0"/>
                </a:lnTo>
                <a:close/>
              </a:path>
            </a:pathLst>
          </a:custGeom>
          <a:solidFill>
            <a:srgbClr val="B63E3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defTabSz="457200"/>
            <a:r>
              <a:rPr lang="tr-TR" sz="1600" b="1" dirty="0">
                <a:solidFill>
                  <a:prstClr val="white"/>
                </a:solidFill>
                <a:latin typeface="Calibri" panose="020F0502020204030204"/>
              </a:rPr>
              <a:t>Dayanak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51E4478B-D411-47DA-8CAF-DA0678B211D7}"/>
              </a:ext>
            </a:extLst>
          </p:cNvPr>
          <p:cNvSpPr txBox="1"/>
          <p:nvPr/>
        </p:nvSpPr>
        <p:spPr>
          <a:xfrm>
            <a:off x="76552" y="1166287"/>
            <a:ext cx="8990896" cy="51952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06000" lvl="0" indent="-306000" algn="just" defTabSz="4572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92000"/>
              <a:buFont typeface="Arial" panose="020B0604020202020204" pitchFamily="34" charset="0"/>
              <a:buChar char="•"/>
              <a:defRPr/>
            </a:pPr>
            <a:r>
              <a:rPr lang="tr-TR" sz="2400" b="1" dirty="0">
                <a:solidFill>
                  <a:srgbClr val="C00000"/>
                </a:solidFill>
              </a:rPr>
              <a:t>4734 sayılı Kamu İhale Kanunu’nun EK-1’inci maddesi </a:t>
            </a:r>
            <a:r>
              <a:rPr lang="tr-TR" sz="2400" dirty="0">
                <a:solidFill>
                  <a:srgbClr val="3D3D3D"/>
                </a:solidFill>
              </a:rPr>
              <a:t>ile kamu alımları süreçlerine ilişkin elektronik araçların kullanımı ve uygulamanın usul ve esaslarını belirlenmesi hususlarında  Kamu İhale Kurumuna yetki verilmiştir:</a:t>
            </a:r>
          </a:p>
          <a:p>
            <a:pPr marL="306000" lvl="0" indent="-306000" algn="just" defTabSz="4572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92000"/>
              <a:buFont typeface="Arial" panose="020B0604020202020204" pitchFamily="34" charset="0"/>
              <a:buChar char="•"/>
              <a:defRPr/>
            </a:pPr>
            <a:endParaRPr lang="tr-TR" sz="2400" dirty="0">
              <a:solidFill>
                <a:srgbClr val="3D3D3D"/>
              </a:solidFill>
            </a:endParaRPr>
          </a:p>
          <a:p>
            <a:pPr marL="306000" lvl="0" indent="-306000" algn="just" defTabSz="4572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92000"/>
              <a:buFont typeface="Arial" panose="020B0604020202020204" pitchFamily="34" charset="0"/>
              <a:buChar char="•"/>
              <a:defRPr/>
            </a:pPr>
            <a:r>
              <a:rPr lang="tr-TR" sz="2400" dirty="0">
                <a:solidFill>
                  <a:srgbClr val="3D3D3D"/>
                </a:solidFill>
              </a:rPr>
              <a:t>…, </a:t>
            </a:r>
            <a:r>
              <a:rPr lang="tr-TR" sz="2400" b="1" dirty="0">
                <a:solidFill>
                  <a:schemeClr val="tx1"/>
                </a:solidFill>
              </a:rPr>
              <a:t>ihale ve sözleşme süreçlerine ilişkin olarak;</a:t>
            </a:r>
            <a:r>
              <a:rPr lang="tr-TR" sz="2400" dirty="0">
                <a:solidFill>
                  <a:schemeClr val="tx1"/>
                </a:solidFill>
              </a:rPr>
              <a:t> </a:t>
            </a:r>
            <a:r>
              <a:rPr lang="tr-TR" sz="2400" b="1" dirty="0">
                <a:solidFill>
                  <a:srgbClr val="C00000"/>
                </a:solidFill>
              </a:rPr>
              <a:t>yaklaşık maliyetin ve dokümanların hazırlanması, ilanların yayımlanması, tekliflerin veya yeterlik başvurularının sunulması ve değerlendirilmesi, ihalelerin sonuçlandırılması, sözleşmelerin imzalanması, sonuç bildirimi, </a:t>
            </a:r>
            <a:r>
              <a:rPr lang="tr-TR" sz="2400" b="1" dirty="0" err="1">
                <a:solidFill>
                  <a:srgbClr val="C00000"/>
                </a:solidFill>
              </a:rPr>
              <a:t>hakedişlerin</a:t>
            </a:r>
            <a:r>
              <a:rPr lang="tr-TR" sz="2400" b="1" dirty="0">
                <a:solidFill>
                  <a:srgbClr val="C00000"/>
                </a:solidFill>
              </a:rPr>
              <a:t> düzenlenmesi gibi her türlü işlem, onay, bildirim ve tebligatlar ile şikayet ve itirazen şikayet başvuruları </a:t>
            </a:r>
            <a:r>
              <a:rPr lang="tr-TR" sz="2400" dirty="0">
                <a:solidFill>
                  <a:schemeClr val="tx1"/>
                </a:solidFill>
              </a:rPr>
              <a:t>kısmen veya tamamen Kurum tarafından kurulan ve işletilen Elektronik Kamu Alımları Platformu (EKAP) üzerinden gerçekleştirilebilir.</a:t>
            </a:r>
          </a:p>
        </p:txBody>
      </p:sp>
    </p:spTree>
    <p:extLst>
      <p:ext uri="{BB962C8B-B14F-4D97-AF65-F5344CB8AC3E}">
        <p14:creationId xmlns:p14="http://schemas.microsoft.com/office/powerpoint/2010/main" val="4156221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AA0D8F-B3DC-5038-04A1-9EC89EAB7A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Yuvarlatılmış Dikdörtgen 2">
            <a:extLst>
              <a:ext uri="{FF2B5EF4-FFF2-40B4-BE49-F238E27FC236}">
                <a16:creationId xmlns:a16="http://schemas.microsoft.com/office/drawing/2014/main" id="{14FC2DE8-9514-3CE6-3AC7-473E9A6C7679}"/>
              </a:ext>
            </a:extLst>
          </p:cNvPr>
          <p:cNvSpPr/>
          <p:nvPr/>
        </p:nvSpPr>
        <p:spPr>
          <a:xfrm>
            <a:off x="220134" y="967154"/>
            <a:ext cx="8847314" cy="555494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just" defTabSz="45720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92000"/>
              <a:defRPr/>
            </a:pPr>
            <a:endParaRPr lang="tr-TR" b="1" dirty="0">
              <a:solidFill>
                <a:schemeClr val="tx1"/>
              </a:solidFill>
            </a:endParaRP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86AEBFBD-3EB4-1E66-AFD9-FC1DE14753DB}"/>
              </a:ext>
            </a:extLst>
          </p:cNvPr>
          <p:cNvSpPr txBox="1"/>
          <p:nvPr/>
        </p:nvSpPr>
        <p:spPr>
          <a:xfrm>
            <a:off x="0" y="111479"/>
            <a:ext cx="7259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chemeClr val="bg1"/>
                </a:solidFill>
              </a:rPr>
              <a:t>ELEKTRONİK KAMU ALIMLARI SİSTEMİ</a:t>
            </a:r>
          </a:p>
        </p:txBody>
      </p:sp>
      <p:sp>
        <p:nvSpPr>
          <p:cNvPr id="2" name="Dikdörtgen 14">
            <a:extLst>
              <a:ext uri="{FF2B5EF4-FFF2-40B4-BE49-F238E27FC236}">
                <a16:creationId xmlns:a16="http://schemas.microsoft.com/office/drawing/2014/main" id="{066137E7-4311-3829-F9CA-7DB1DBC32D8D}"/>
              </a:ext>
            </a:extLst>
          </p:cNvPr>
          <p:cNvSpPr/>
          <p:nvPr/>
        </p:nvSpPr>
        <p:spPr>
          <a:xfrm>
            <a:off x="0" y="732482"/>
            <a:ext cx="7084381" cy="336022"/>
          </a:xfrm>
          <a:custGeom>
            <a:avLst/>
            <a:gdLst>
              <a:gd name="connsiteX0" fmla="*/ 0 w 7084381"/>
              <a:gd name="connsiteY0" fmla="*/ 0 h 336022"/>
              <a:gd name="connsiteX1" fmla="*/ 7084381 w 7084381"/>
              <a:gd name="connsiteY1" fmla="*/ 0 h 336022"/>
              <a:gd name="connsiteX2" fmla="*/ 7084381 w 7084381"/>
              <a:gd name="connsiteY2" fmla="*/ 336022 h 336022"/>
              <a:gd name="connsiteX3" fmla="*/ 0 w 7084381"/>
              <a:gd name="connsiteY3" fmla="*/ 336022 h 336022"/>
              <a:gd name="connsiteX4" fmla="*/ 0 w 7084381"/>
              <a:gd name="connsiteY4" fmla="*/ 0 h 336022"/>
              <a:gd name="connsiteX0" fmla="*/ 0 w 7084381"/>
              <a:gd name="connsiteY0" fmla="*/ 0 h 336022"/>
              <a:gd name="connsiteX1" fmla="*/ 7084381 w 7084381"/>
              <a:gd name="connsiteY1" fmla="*/ 0 h 336022"/>
              <a:gd name="connsiteX2" fmla="*/ 6897950 w 7084381"/>
              <a:gd name="connsiteY2" fmla="*/ 273878 h 336022"/>
              <a:gd name="connsiteX3" fmla="*/ 0 w 7084381"/>
              <a:gd name="connsiteY3" fmla="*/ 336022 h 336022"/>
              <a:gd name="connsiteX4" fmla="*/ 0 w 7084381"/>
              <a:gd name="connsiteY4" fmla="*/ 0 h 336022"/>
              <a:gd name="connsiteX0" fmla="*/ 0 w 7084381"/>
              <a:gd name="connsiteY0" fmla="*/ 0 h 336022"/>
              <a:gd name="connsiteX1" fmla="*/ 7084381 w 7084381"/>
              <a:gd name="connsiteY1" fmla="*/ 0 h 336022"/>
              <a:gd name="connsiteX2" fmla="*/ 6897950 w 7084381"/>
              <a:gd name="connsiteY2" fmla="*/ 291633 h 336022"/>
              <a:gd name="connsiteX3" fmla="*/ 0 w 7084381"/>
              <a:gd name="connsiteY3" fmla="*/ 336022 h 336022"/>
              <a:gd name="connsiteX4" fmla="*/ 0 w 7084381"/>
              <a:gd name="connsiteY4" fmla="*/ 0 h 336022"/>
              <a:gd name="connsiteX0" fmla="*/ 0 w 7084381"/>
              <a:gd name="connsiteY0" fmla="*/ 0 h 336022"/>
              <a:gd name="connsiteX1" fmla="*/ 7084381 w 7084381"/>
              <a:gd name="connsiteY1" fmla="*/ 0 h 336022"/>
              <a:gd name="connsiteX2" fmla="*/ 6897950 w 7084381"/>
              <a:gd name="connsiteY2" fmla="*/ 309389 h 336022"/>
              <a:gd name="connsiteX3" fmla="*/ 0 w 7084381"/>
              <a:gd name="connsiteY3" fmla="*/ 336022 h 336022"/>
              <a:gd name="connsiteX4" fmla="*/ 0 w 7084381"/>
              <a:gd name="connsiteY4" fmla="*/ 0 h 336022"/>
              <a:gd name="connsiteX0" fmla="*/ 0 w 7084381"/>
              <a:gd name="connsiteY0" fmla="*/ 0 h 336022"/>
              <a:gd name="connsiteX1" fmla="*/ 7084381 w 7084381"/>
              <a:gd name="connsiteY1" fmla="*/ 0 h 336022"/>
              <a:gd name="connsiteX2" fmla="*/ 6960094 w 7084381"/>
              <a:gd name="connsiteY2" fmla="*/ 318267 h 336022"/>
              <a:gd name="connsiteX3" fmla="*/ 0 w 7084381"/>
              <a:gd name="connsiteY3" fmla="*/ 336022 h 336022"/>
              <a:gd name="connsiteX4" fmla="*/ 0 w 7084381"/>
              <a:gd name="connsiteY4" fmla="*/ 0 h 336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84381" h="336022">
                <a:moveTo>
                  <a:pt x="0" y="0"/>
                </a:moveTo>
                <a:lnTo>
                  <a:pt x="7084381" y="0"/>
                </a:lnTo>
                <a:lnTo>
                  <a:pt x="6960094" y="318267"/>
                </a:lnTo>
                <a:lnTo>
                  <a:pt x="0" y="336022"/>
                </a:lnTo>
                <a:lnTo>
                  <a:pt x="0" y="0"/>
                </a:lnTo>
                <a:close/>
              </a:path>
            </a:pathLst>
          </a:custGeom>
          <a:solidFill>
            <a:srgbClr val="B63E3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defTabSz="457200"/>
            <a:r>
              <a:rPr lang="tr-TR" sz="1600" b="1" dirty="0">
                <a:solidFill>
                  <a:prstClr val="white"/>
                </a:solidFill>
                <a:latin typeface="Calibri" panose="020F0502020204030204"/>
              </a:rPr>
              <a:t>Dayanak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B5D32C2A-02BA-3441-41F4-B6D7A71EA5DC}"/>
              </a:ext>
            </a:extLst>
          </p:cNvPr>
          <p:cNvSpPr txBox="1"/>
          <p:nvPr/>
        </p:nvSpPr>
        <p:spPr>
          <a:xfrm>
            <a:off x="76552" y="1166287"/>
            <a:ext cx="8990896" cy="44566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06000" lvl="0" indent="-306000" algn="just" defTabSz="4572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92000"/>
              <a:buFont typeface="Arial" panose="020B0604020202020204" pitchFamily="34" charset="0"/>
              <a:buChar char="•"/>
              <a:defRPr/>
            </a:pPr>
            <a:r>
              <a:rPr lang="tr-TR" sz="2400" dirty="0">
                <a:solidFill>
                  <a:srgbClr val="3D3D3D"/>
                </a:solidFill>
              </a:rPr>
              <a:t>Kurum, </a:t>
            </a:r>
            <a:r>
              <a:rPr lang="tr-TR" sz="2400" dirty="0" err="1">
                <a:solidFill>
                  <a:srgbClr val="3D3D3D"/>
                </a:solidFill>
              </a:rPr>
              <a:t>EKAP’ın</a:t>
            </a:r>
            <a:r>
              <a:rPr lang="tr-TR" sz="2400" dirty="0">
                <a:solidFill>
                  <a:srgbClr val="3D3D3D"/>
                </a:solidFill>
              </a:rPr>
              <a:t> kurulması ve işletilmesine, birinci fıkra kapsamında yapılacak işlemlere, alım, ihale ve sözleşme süreçlerinde elektronik araçların kullanımına ilişkin </a:t>
            </a:r>
            <a:r>
              <a:rPr lang="tr-TR" sz="2400" b="1" dirty="0">
                <a:solidFill>
                  <a:srgbClr val="C00000"/>
                </a:solidFill>
              </a:rPr>
              <a:t>usul ve esaslar ile EKAP üzerinden yapılması zorunlu işlemleri belirlemeye yetkilidir. </a:t>
            </a:r>
          </a:p>
          <a:p>
            <a:pPr marL="306000" lvl="0" indent="-306000" algn="just" defTabSz="4572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92000"/>
              <a:buFont typeface="Arial" panose="020B0604020202020204" pitchFamily="34" charset="0"/>
              <a:buChar char="•"/>
              <a:defRPr/>
            </a:pPr>
            <a:endParaRPr lang="tr-TR" sz="2400" dirty="0">
              <a:solidFill>
                <a:srgbClr val="C00000"/>
              </a:solidFill>
            </a:endParaRPr>
          </a:p>
          <a:p>
            <a:pPr marL="306000" lvl="0" indent="-306000" algn="just" defTabSz="4572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92000"/>
              <a:buFont typeface="Arial" panose="020B0604020202020204" pitchFamily="34" charset="0"/>
              <a:buChar char="•"/>
              <a:defRPr/>
            </a:pPr>
            <a:r>
              <a:rPr lang="tr-TR" sz="2400" dirty="0">
                <a:solidFill>
                  <a:srgbClr val="3D3D3D"/>
                </a:solidFill>
              </a:rPr>
              <a:t>Bu Kanun kapsamındaki alımlarda </a:t>
            </a:r>
            <a:r>
              <a:rPr lang="tr-TR" sz="2400" b="1" dirty="0">
                <a:solidFill>
                  <a:srgbClr val="C00000"/>
                </a:solidFill>
              </a:rPr>
              <a:t>aday veya isteklilerin yeterliğinin tespitine ilişkin olarak Elektronik Kamu Alımları Platformu üzerinden sistemler kurulabilir. </a:t>
            </a:r>
            <a:r>
              <a:rPr lang="tr-TR" sz="2400" b="1" dirty="0">
                <a:solidFill>
                  <a:schemeClr val="tx1"/>
                </a:solidFill>
              </a:rPr>
              <a:t>Bu sistemlerin kurulması, kurdurulması, denetlenmesi, yetkilendirilen kuruluşların yetkilerinin iptal edilmesi veya tedbir niteliğinde kararlar alınması hususlarında Kurum yetkilidir.</a:t>
            </a:r>
          </a:p>
        </p:txBody>
      </p:sp>
    </p:spTree>
    <p:extLst>
      <p:ext uri="{BB962C8B-B14F-4D97-AF65-F5344CB8AC3E}">
        <p14:creationId xmlns:p14="http://schemas.microsoft.com/office/powerpoint/2010/main" val="2916150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dörtgen 14"/>
          <p:cNvSpPr/>
          <p:nvPr/>
        </p:nvSpPr>
        <p:spPr>
          <a:xfrm>
            <a:off x="0" y="732482"/>
            <a:ext cx="7084381" cy="336022"/>
          </a:xfrm>
          <a:custGeom>
            <a:avLst/>
            <a:gdLst>
              <a:gd name="connsiteX0" fmla="*/ 0 w 7084381"/>
              <a:gd name="connsiteY0" fmla="*/ 0 h 336022"/>
              <a:gd name="connsiteX1" fmla="*/ 7084381 w 7084381"/>
              <a:gd name="connsiteY1" fmla="*/ 0 h 336022"/>
              <a:gd name="connsiteX2" fmla="*/ 7084381 w 7084381"/>
              <a:gd name="connsiteY2" fmla="*/ 336022 h 336022"/>
              <a:gd name="connsiteX3" fmla="*/ 0 w 7084381"/>
              <a:gd name="connsiteY3" fmla="*/ 336022 h 336022"/>
              <a:gd name="connsiteX4" fmla="*/ 0 w 7084381"/>
              <a:gd name="connsiteY4" fmla="*/ 0 h 336022"/>
              <a:gd name="connsiteX0" fmla="*/ 0 w 7084381"/>
              <a:gd name="connsiteY0" fmla="*/ 0 h 336022"/>
              <a:gd name="connsiteX1" fmla="*/ 7084381 w 7084381"/>
              <a:gd name="connsiteY1" fmla="*/ 0 h 336022"/>
              <a:gd name="connsiteX2" fmla="*/ 6897950 w 7084381"/>
              <a:gd name="connsiteY2" fmla="*/ 273878 h 336022"/>
              <a:gd name="connsiteX3" fmla="*/ 0 w 7084381"/>
              <a:gd name="connsiteY3" fmla="*/ 336022 h 336022"/>
              <a:gd name="connsiteX4" fmla="*/ 0 w 7084381"/>
              <a:gd name="connsiteY4" fmla="*/ 0 h 336022"/>
              <a:gd name="connsiteX0" fmla="*/ 0 w 7084381"/>
              <a:gd name="connsiteY0" fmla="*/ 0 h 336022"/>
              <a:gd name="connsiteX1" fmla="*/ 7084381 w 7084381"/>
              <a:gd name="connsiteY1" fmla="*/ 0 h 336022"/>
              <a:gd name="connsiteX2" fmla="*/ 6897950 w 7084381"/>
              <a:gd name="connsiteY2" fmla="*/ 291633 h 336022"/>
              <a:gd name="connsiteX3" fmla="*/ 0 w 7084381"/>
              <a:gd name="connsiteY3" fmla="*/ 336022 h 336022"/>
              <a:gd name="connsiteX4" fmla="*/ 0 w 7084381"/>
              <a:gd name="connsiteY4" fmla="*/ 0 h 336022"/>
              <a:gd name="connsiteX0" fmla="*/ 0 w 7084381"/>
              <a:gd name="connsiteY0" fmla="*/ 0 h 336022"/>
              <a:gd name="connsiteX1" fmla="*/ 7084381 w 7084381"/>
              <a:gd name="connsiteY1" fmla="*/ 0 h 336022"/>
              <a:gd name="connsiteX2" fmla="*/ 6897950 w 7084381"/>
              <a:gd name="connsiteY2" fmla="*/ 309389 h 336022"/>
              <a:gd name="connsiteX3" fmla="*/ 0 w 7084381"/>
              <a:gd name="connsiteY3" fmla="*/ 336022 h 336022"/>
              <a:gd name="connsiteX4" fmla="*/ 0 w 7084381"/>
              <a:gd name="connsiteY4" fmla="*/ 0 h 336022"/>
              <a:gd name="connsiteX0" fmla="*/ 0 w 7084381"/>
              <a:gd name="connsiteY0" fmla="*/ 0 h 336022"/>
              <a:gd name="connsiteX1" fmla="*/ 7084381 w 7084381"/>
              <a:gd name="connsiteY1" fmla="*/ 0 h 336022"/>
              <a:gd name="connsiteX2" fmla="*/ 6960094 w 7084381"/>
              <a:gd name="connsiteY2" fmla="*/ 318267 h 336022"/>
              <a:gd name="connsiteX3" fmla="*/ 0 w 7084381"/>
              <a:gd name="connsiteY3" fmla="*/ 336022 h 336022"/>
              <a:gd name="connsiteX4" fmla="*/ 0 w 7084381"/>
              <a:gd name="connsiteY4" fmla="*/ 0 h 336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84381" h="336022">
                <a:moveTo>
                  <a:pt x="0" y="0"/>
                </a:moveTo>
                <a:lnTo>
                  <a:pt x="7084381" y="0"/>
                </a:lnTo>
                <a:lnTo>
                  <a:pt x="6960094" y="318267"/>
                </a:lnTo>
                <a:lnTo>
                  <a:pt x="0" y="336022"/>
                </a:lnTo>
                <a:lnTo>
                  <a:pt x="0" y="0"/>
                </a:lnTo>
                <a:close/>
              </a:path>
            </a:pathLst>
          </a:custGeom>
          <a:solidFill>
            <a:srgbClr val="B63E3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defTabSz="457200"/>
            <a:r>
              <a:rPr lang="tr-TR" sz="1600" b="1" dirty="0">
                <a:solidFill>
                  <a:prstClr val="white"/>
                </a:solidFill>
                <a:latin typeface="Calibri" panose="020F0502020204030204"/>
              </a:rPr>
              <a:t>Yeni Uygulamalar</a:t>
            </a:r>
          </a:p>
        </p:txBody>
      </p:sp>
      <p:sp>
        <p:nvSpPr>
          <p:cNvPr id="2" name="Metin kutusu 1">
            <a:extLst>
              <a:ext uri="{FF2B5EF4-FFF2-40B4-BE49-F238E27FC236}">
                <a16:creationId xmlns:a16="http://schemas.microsoft.com/office/drawing/2014/main" id="{0D4901F1-B014-43C0-BEA9-69D9684EE889}"/>
              </a:ext>
            </a:extLst>
          </p:cNvPr>
          <p:cNvSpPr txBox="1"/>
          <p:nvPr/>
        </p:nvSpPr>
        <p:spPr>
          <a:xfrm>
            <a:off x="105470" y="1166287"/>
            <a:ext cx="8621486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8CB64A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kumimoji="0" lang="tr-TR" sz="2800" b="1" i="0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+mn-ea"/>
                <a:cs typeface="+mn-cs"/>
              </a:rPr>
              <a:t>Kamu Alımlarının Elektronik Ortamda Yapılmasına İlişkin Uygulama Yönetmeliği ile</a:t>
            </a:r>
            <a:r>
              <a:rPr lang="tr-TR" sz="2800" b="1" dirty="0">
                <a:solidFill>
                  <a:srgbClr val="C00000"/>
                </a:solidFill>
              </a:rPr>
              <a:t>;</a:t>
            </a:r>
            <a:endParaRPr kumimoji="0" lang="tr-TR" sz="2800" b="0" i="0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  <a:p>
            <a:pPr marL="623888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92000"/>
              <a:buFont typeface="Arial" panose="020B0604020202020204" pitchFamily="34" charset="0"/>
              <a:buChar char="•"/>
              <a:tabLst/>
              <a:defRPr/>
            </a:pPr>
            <a:r>
              <a:rPr kumimoji="0" lang="tr-TR" sz="2200" b="0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Kamu alımları sistemi yeni bir perspektifle, elektronik uygulama odaklı ve dolayısıyla </a:t>
            </a:r>
            <a:r>
              <a:rPr kumimoji="0" lang="tr-TR" sz="2200" b="1" i="0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+mn-ea"/>
                <a:cs typeface="+mn-cs"/>
              </a:rPr>
              <a:t>EKAP merkezli olarak </a:t>
            </a:r>
            <a:r>
              <a:rPr kumimoji="0" lang="tr-TR" sz="2200" b="0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güncellenmiştir.</a:t>
            </a:r>
          </a:p>
          <a:p>
            <a:pPr marL="623888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92000"/>
              <a:buFont typeface="Arial" panose="020B0604020202020204" pitchFamily="34" charset="0"/>
              <a:buChar char="•"/>
              <a:tabLst/>
              <a:defRPr/>
            </a:pPr>
            <a:r>
              <a:rPr kumimoji="0" lang="tr-TR" sz="2200" b="0" i="0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EKAP’ın</a:t>
            </a:r>
            <a:r>
              <a:rPr kumimoji="0" lang="tr-TR" sz="2200" b="0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, </a:t>
            </a:r>
            <a:r>
              <a:rPr kumimoji="0" lang="tr-TR" sz="2200" b="1" i="0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+mn-ea"/>
                <a:cs typeface="+mn-cs"/>
              </a:rPr>
              <a:t>ihale ve sözleşme süreçlerinin bütünüyle elektronik uygulamalar üzerinden yönetilebildiği</a:t>
            </a:r>
            <a:r>
              <a:rPr kumimoji="0" lang="tr-TR" sz="2200" b="0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, daha kapsamlı ve etkileşimli bir ulusal çevrimiçi kamu alımları platformu olarak yeniden tasarlanması amacıyla gerekli </a:t>
            </a:r>
            <a:r>
              <a:rPr kumimoji="0" lang="tr-TR" sz="22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hukuki altyapı oluşturulmuştur. </a:t>
            </a:r>
          </a:p>
          <a:p>
            <a:pPr marL="623888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92000"/>
              <a:buFont typeface="Arial" panose="020B0604020202020204" pitchFamily="34" charset="0"/>
              <a:buChar char="•"/>
              <a:tabLst/>
              <a:defRPr/>
            </a:pPr>
            <a:r>
              <a:rPr kumimoji="0" lang="tr-TR" sz="2200" b="0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Yapılan güncellemeler ile birlikte; usul, kavram ve araçlar açısından </a:t>
            </a:r>
            <a:r>
              <a:rPr kumimoji="0" lang="tr-TR" sz="2200" b="1" i="0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+mn-ea"/>
                <a:cs typeface="+mn-cs"/>
              </a:rPr>
              <a:t>elektronik uygulamaların ön plana çıktığı</a:t>
            </a:r>
            <a:r>
              <a:rPr kumimoji="0" lang="tr-TR" sz="22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,</a:t>
            </a:r>
            <a:r>
              <a:rPr kumimoji="0" lang="tr-TR" sz="2200" b="0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tr-TR" sz="22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fiziki olanın ancak istisna olarak  kalabildiği </a:t>
            </a:r>
            <a:r>
              <a:rPr kumimoji="0" lang="tr-TR" sz="2200" b="0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bir kamu alımları sistemi inşa edilmiştir. </a:t>
            </a: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6D4BC9B5-64A7-1272-18E7-C5535EC512F0}"/>
              </a:ext>
            </a:extLst>
          </p:cNvPr>
          <p:cNvSpPr txBox="1"/>
          <p:nvPr/>
        </p:nvSpPr>
        <p:spPr>
          <a:xfrm>
            <a:off x="0" y="111479"/>
            <a:ext cx="7259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chemeClr val="bg1"/>
                </a:solidFill>
              </a:rPr>
              <a:t>ELEKTRONİK KAMU ALIMLARI SİSTEMİ</a:t>
            </a:r>
          </a:p>
        </p:txBody>
      </p:sp>
    </p:spTree>
    <p:extLst>
      <p:ext uri="{BB962C8B-B14F-4D97-AF65-F5344CB8AC3E}">
        <p14:creationId xmlns:p14="http://schemas.microsoft.com/office/powerpoint/2010/main" val="2639259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dörtgen 14"/>
          <p:cNvSpPr/>
          <p:nvPr/>
        </p:nvSpPr>
        <p:spPr>
          <a:xfrm>
            <a:off x="0" y="732482"/>
            <a:ext cx="7084381" cy="336022"/>
          </a:xfrm>
          <a:custGeom>
            <a:avLst/>
            <a:gdLst>
              <a:gd name="connsiteX0" fmla="*/ 0 w 7084381"/>
              <a:gd name="connsiteY0" fmla="*/ 0 h 336022"/>
              <a:gd name="connsiteX1" fmla="*/ 7084381 w 7084381"/>
              <a:gd name="connsiteY1" fmla="*/ 0 h 336022"/>
              <a:gd name="connsiteX2" fmla="*/ 7084381 w 7084381"/>
              <a:gd name="connsiteY2" fmla="*/ 336022 h 336022"/>
              <a:gd name="connsiteX3" fmla="*/ 0 w 7084381"/>
              <a:gd name="connsiteY3" fmla="*/ 336022 h 336022"/>
              <a:gd name="connsiteX4" fmla="*/ 0 w 7084381"/>
              <a:gd name="connsiteY4" fmla="*/ 0 h 336022"/>
              <a:gd name="connsiteX0" fmla="*/ 0 w 7084381"/>
              <a:gd name="connsiteY0" fmla="*/ 0 h 336022"/>
              <a:gd name="connsiteX1" fmla="*/ 7084381 w 7084381"/>
              <a:gd name="connsiteY1" fmla="*/ 0 h 336022"/>
              <a:gd name="connsiteX2" fmla="*/ 6897950 w 7084381"/>
              <a:gd name="connsiteY2" fmla="*/ 273878 h 336022"/>
              <a:gd name="connsiteX3" fmla="*/ 0 w 7084381"/>
              <a:gd name="connsiteY3" fmla="*/ 336022 h 336022"/>
              <a:gd name="connsiteX4" fmla="*/ 0 w 7084381"/>
              <a:gd name="connsiteY4" fmla="*/ 0 h 336022"/>
              <a:gd name="connsiteX0" fmla="*/ 0 w 7084381"/>
              <a:gd name="connsiteY0" fmla="*/ 0 h 336022"/>
              <a:gd name="connsiteX1" fmla="*/ 7084381 w 7084381"/>
              <a:gd name="connsiteY1" fmla="*/ 0 h 336022"/>
              <a:gd name="connsiteX2" fmla="*/ 6897950 w 7084381"/>
              <a:gd name="connsiteY2" fmla="*/ 291633 h 336022"/>
              <a:gd name="connsiteX3" fmla="*/ 0 w 7084381"/>
              <a:gd name="connsiteY3" fmla="*/ 336022 h 336022"/>
              <a:gd name="connsiteX4" fmla="*/ 0 w 7084381"/>
              <a:gd name="connsiteY4" fmla="*/ 0 h 336022"/>
              <a:gd name="connsiteX0" fmla="*/ 0 w 7084381"/>
              <a:gd name="connsiteY0" fmla="*/ 0 h 336022"/>
              <a:gd name="connsiteX1" fmla="*/ 7084381 w 7084381"/>
              <a:gd name="connsiteY1" fmla="*/ 0 h 336022"/>
              <a:gd name="connsiteX2" fmla="*/ 6897950 w 7084381"/>
              <a:gd name="connsiteY2" fmla="*/ 309389 h 336022"/>
              <a:gd name="connsiteX3" fmla="*/ 0 w 7084381"/>
              <a:gd name="connsiteY3" fmla="*/ 336022 h 336022"/>
              <a:gd name="connsiteX4" fmla="*/ 0 w 7084381"/>
              <a:gd name="connsiteY4" fmla="*/ 0 h 336022"/>
              <a:gd name="connsiteX0" fmla="*/ 0 w 7084381"/>
              <a:gd name="connsiteY0" fmla="*/ 0 h 336022"/>
              <a:gd name="connsiteX1" fmla="*/ 7084381 w 7084381"/>
              <a:gd name="connsiteY1" fmla="*/ 0 h 336022"/>
              <a:gd name="connsiteX2" fmla="*/ 6960094 w 7084381"/>
              <a:gd name="connsiteY2" fmla="*/ 318267 h 336022"/>
              <a:gd name="connsiteX3" fmla="*/ 0 w 7084381"/>
              <a:gd name="connsiteY3" fmla="*/ 336022 h 336022"/>
              <a:gd name="connsiteX4" fmla="*/ 0 w 7084381"/>
              <a:gd name="connsiteY4" fmla="*/ 0 h 336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84381" h="336022">
                <a:moveTo>
                  <a:pt x="0" y="0"/>
                </a:moveTo>
                <a:lnTo>
                  <a:pt x="7084381" y="0"/>
                </a:lnTo>
                <a:lnTo>
                  <a:pt x="6960094" y="318267"/>
                </a:lnTo>
                <a:lnTo>
                  <a:pt x="0" y="336022"/>
                </a:lnTo>
                <a:lnTo>
                  <a:pt x="0" y="0"/>
                </a:lnTo>
                <a:close/>
              </a:path>
            </a:pathLst>
          </a:custGeom>
          <a:solidFill>
            <a:srgbClr val="B63E3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defTabSz="457200"/>
            <a:r>
              <a:rPr lang="tr-TR" sz="1600" b="1" dirty="0">
                <a:solidFill>
                  <a:prstClr val="white"/>
                </a:solidFill>
                <a:latin typeface="Calibri" panose="020F0502020204030204"/>
              </a:rPr>
              <a:t>Yeni Uygulamalar</a:t>
            </a:r>
          </a:p>
        </p:txBody>
      </p:sp>
      <p:sp>
        <p:nvSpPr>
          <p:cNvPr id="2" name="Metin kutusu 1">
            <a:extLst>
              <a:ext uri="{FF2B5EF4-FFF2-40B4-BE49-F238E27FC236}">
                <a16:creationId xmlns:a16="http://schemas.microsoft.com/office/drawing/2014/main" id="{0D4901F1-B014-43C0-BEA9-69D9684EE889}"/>
              </a:ext>
            </a:extLst>
          </p:cNvPr>
          <p:cNvSpPr txBox="1"/>
          <p:nvPr/>
        </p:nvSpPr>
        <p:spPr>
          <a:xfrm>
            <a:off x="105470" y="1166287"/>
            <a:ext cx="8621486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92000"/>
              <a:buFont typeface="Arial" panose="020B0604020202020204" pitchFamily="34" charset="0"/>
              <a:buChar char="•"/>
              <a:tabLst/>
              <a:defRPr/>
            </a:pPr>
            <a:r>
              <a:rPr kumimoji="0" lang="tr-TR" sz="2400" b="0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Tekliflerin hazırlanması ve gönderilmesi sürecinde kullanılan beyana dayalı “</a:t>
            </a:r>
            <a:r>
              <a:rPr kumimoji="0" lang="tr-TR" sz="2400" b="1" i="0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+mn-ea"/>
                <a:cs typeface="+mn-cs"/>
              </a:rPr>
              <a:t>Yeterlik bilgileri tablosu</a:t>
            </a:r>
            <a:r>
              <a:rPr kumimoji="0" lang="tr-TR" sz="2400" b="0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” uygulaması yerine; bilgi ve belgelerin doğrudan aktarılıp görüntülenebildiği  “</a:t>
            </a:r>
            <a:r>
              <a:rPr kumimoji="0" lang="tr-TR" sz="2400" b="1" i="0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+mn-ea"/>
                <a:cs typeface="+mn-cs"/>
              </a:rPr>
              <a:t>İhaleye katılım belgesi (İKB)</a:t>
            </a:r>
            <a:r>
              <a:rPr kumimoji="0" lang="tr-TR" sz="2400" b="0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” uygulamasına geçilecektir.  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92000"/>
              <a:buFont typeface="Arial" panose="020B0604020202020204" pitchFamily="34" charset="0"/>
              <a:buChar char="•"/>
              <a:tabLst/>
              <a:defRPr/>
            </a:pPr>
            <a:r>
              <a:rPr kumimoji="0" lang="tr-TR" sz="2400" b="0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“</a:t>
            </a:r>
            <a:r>
              <a:rPr kumimoji="0" lang="tr-TR" sz="24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İKB</a:t>
            </a:r>
            <a:r>
              <a:rPr kumimoji="0" lang="tr-TR" sz="2400" b="0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” </a:t>
            </a:r>
            <a:r>
              <a:rPr kumimoji="0" lang="tr-TR" sz="2400" b="0" i="0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nin</a:t>
            </a:r>
            <a:r>
              <a:rPr kumimoji="0" lang="tr-TR" sz="2400" b="0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kullanılmasıyla birlikte; </a:t>
            </a:r>
            <a:r>
              <a:rPr kumimoji="0" lang="tr-TR" sz="24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ihtiyaç duyulması hali hariç</a:t>
            </a:r>
            <a:r>
              <a:rPr kumimoji="0" lang="tr-TR" sz="2400" b="0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, katılım ve yeterlik kriterleri ile fiyat dışı unsur değerlendirmesine ilişkin </a:t>
            </a:r>
            <a:r>
              <a:rPr kumimoji="0" lang="tr-TR" sz="24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belgelerin fiziki olarak sunulması </a:t>
            </a:r>
            <a:r>
              <a:rPr kumimoji="0" lang="tr-TR" sz="2400" b="1" i="0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+mn-ea"/>
                <a:cs typeface="+mn-cs"/>
              </a:rPr>
              <a:t>istenmeyecektir</a:t>
            </a:r>
            <a:r>
              <a:rPr kumimoji="0" lang="tr-TR" sz="2400" b="0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.  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9B635CED-B1F3-909E-FEC1-7129F7B95680}"/>
              </a:ext>
            </a:extLst>
          </p:cNvPr>
          <p:cNvSpPr txBox="1"/>
          <p:nvPr/>
        </p:nvSpPr>
        <p:spPr>
          <a:xfrm>
            <a:off x="0" y="111479"/>
            <a:ext cx="7259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chemeClr val="bg1"/>
                </a:solidFill>
              </a:rPr>
              <a:t>ELEKTRONİK KAMU ALIMLARI SİSTEMİ</a:t>
            </a:r>
          </a:p>
        </p:txBody>
      </p:sp>
      <p:pic>
        <p:nvPicPr>
          <p:cNvPr id="17" name="Resim 16">
            <a:extLst>
              <a:ext uri="{FF2B5EF4-FFF2-40B4-BE49-F238E27FC236}">
                <a16:creationId xmlns:a16="http://schemas.microsoft.com/office/drawing/2014/main" id="{EEAB3ACF-907D-D36B-1A35-A87E1B28F44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4638" y="4228203"/>
            <a:ext cx="2694724" cy="2116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903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dörtgen 14"/>
          <p:cNvSpPr/>
          <p:nvPr/>
        </p:nvSpPr>
        <p:spPr>
          <a:xfrm>
            <a:off x="0" y="732482"/>
            <a:ext cx="7084381" cy="336022"/>
          </a:xfrm>
          <a:custGeom>
            <a:avLst/>
            <a:gdLst>
              <a:gd name="connsiteX0" fmla="*/ 0 w 7084381"/>
              <a:gd name="connsiteY0" fmla="*/ 0 h 336022"/>
              <a:gd name="connsiteX1" fmla="*/ 7084381 w 7084381"/>
              <a:gd name="connsiteY1" fmla="*/ 0 h 336022"/>
              <a:gd name="connsiteX2" fmla="*/ 7084381 w 7084381"/>
              <a:gd name="connsiteY2" fmla="*/ 336022 h 336022"/>
              <a:gd name="connsiteX3" fmla="*/ 0 w 7084381"/>
              <a:gd name="connsiteY3" fmla="*/ 336022 h 336022"/>
              <a:gd name="connsiteX4" fmla="*/ 0 w 7084381"/>
              <a:gd name="connsiteY4" fmla="*/ 0 h 336022"/>
              <a:gd name="connsiteX0" fmla="*/ 0 w 7084381"/>
              <a:gd name="connsiteY0" fmla="*/ 0 h 336022"/>
              <a:gd name="connsiteX1" fmla="*/ 7084381 w 7084381"/>
              <a:gd name="connsiteY1" fmla="*/ 0 h 336022"/>
              <a:gd name="connsiteX2" fmla="*/ 6897950 w 7084381"/>
              <a:gd name="connsiteY2" fmla="*/ 273878 h 336022"/>
              <a:gd name="connsiteX3" fmla="*/ 0 w 7084381"/>
              <a:gd name="connsiteY3" fmla="*/ 336022 h 336022"/>
              <a:gd name="connsiteX4" fmla="*/ 0 w 7084381"/>
              <a:gd name="connsiteY4" fmla="*/ 0 h 336022"/>
              <a:gd name="connsiteX0" fmla="*/ 0 w 7084381"/>
              <a:gd name="connsiteY0" fmla="*/ 0 h 336022"/>
              <a:gd name="connsiteX1" fmla="*/ 7084381 w 7084381"/>
              <a:gd name="connsiteY1" fmla="*/ 0 h 336022"/>
              <a:gd name="connsiteX2" fmla="*/ 6897950 w 7084381"/>
              <a:gd name="connsiteY2" fmla="*/ 291633 h 336022"/>
              <a:gd name="connsiteX3" fmla="*/ 0 w 7084381"/>
              <a:gd name="connsiteY3" fmla="*/ 336022 h 336022"/>
              <a:gd name="connsiteX4" fmla="*/ 0 w 7084381"/>
              <a:gd name="connsiteY4" fmla="*/ 0 h 336022"/>
              <a:gd name="connsiteX0" fmla="*/ 0 w 7084381"/>
              <a:gd name="connsiteY0" fmla="*/ 0 h 336022"/>
              <a:gd name="connsiteX1" fmla="*/ 7084381 w 7084381"/>
              <a:gd name="connsiteY1" fmla="*/ 0 h 336022"/>
              <a:gd name="connsiteX2" fmla="*/ 6897950 w 7084381"/>
              <a:gd name="connsiteY2" fmla="*/ 309389 h 336022"/>
              <a:gd name="connsiteX3" fmla="*/ 0 w 7084381"/>
              <a:gd name="connsiteY3" fmla="*/ 336022 h 336022"/>
              <a:gd name="connsiteX4" fmla="*/ 0 w 7084381"/>
              <a:gd name="connsiteY4" fmla="*/ 0 h 336022"/>
              <a:gd name="connsiteX0" fmla="*/ 0 w 7084381"/>
              <a:gd name="connsiteY0" fmla="*/ 0 h 336022"/>
              <a:gd name="connsiteX1" fmla="*/ 7084381 w 7084381"/>
              <a:gd name="connsiteY1" fmla="*/ 0 h 336022"/>
              <a:gd name="connsiteX2" fmla="*/ 6960094 w 7084381"/>
              <a:gd name="connsiteY2" fmla="*/ 318267 h 336022"/>
              <a:gd name="connsiteX3" fmla="*/ 0 w 7084381"/>
              <a:gd name="connsiteY3" fmla="*/ 336022 h 336022"/>
              <a:gd name="connsiteX4" fmla="*/ 0 w 7084381"/>
              <a:gd name="connsiteY4" fmla="*/ 0 h 336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84381" h="336022">
                <a:moveTo>
                  <a:pt x="0" y="0"/>
                </a:moveTo>
                <a:lnTo>
                  <a:pt x="7084381" y="0"/>
                </a:lnTo>
                <a:lnTo>
                  <a:pt x="6960094" y="318267"/>
                </a:lnTo>
                <a:lnTo>
                  <a:pt x="0" y="336022"/>
                </a:lnTo>
                <a:lnTo>
                  <a:pt x="0" y="0"/>
                </a:lnTo>
                <a:close/>
              </a:path>
            </a:pathLst>
          </a:custGeom>
          <a:solidFill>
            <a:srgbClr val="B63E3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defTabSz="457200"/>
            <a:r>
              <a:rPr lang="tr-TR" sz="1600" b="1" dirty="0">
                <a:solidFill>
                  <a:prstClr val="white"/>
                </a:solidFill>
                <a:latin typeface="Calibri" panose="020F0502020204030204"/>
              </a:rPr>
              <a:t>Yeni Uygulamalar</a:t>
            </a:r>
          </a:p>
        </p:txBody>
      </p:sp>
      <p:sp>
        <p:nvSpPr>
          <p:cNvPr id="2" name="Metin kutusu 1">
            <a:extLst>
              <a:ext uri="{FF2B5EF4-FFF2-40B4-BE49-F238E27FC236}">
                <a16:creationId xmlns:a16="http://schemas.microsoft.com/office/drawing/2014/main" id="{0D4901F1-B014-43C0-BEA9-69D9684EE889}"/>
              </a:ext>
            </a:extLst>
          </p:cNvPr>
          <p:cNvSpPr txBox="1"/>
          <p:nvPr/>
        </p:nvSpPr>
        <p:spPr>
          <a:xfrm>
            <a:off x="105470" y="1166287"/>
            <a:ext cx="862148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92000"/>
              <a:buFont typeface="Arial" panose="020B0604020202020204" pitchFamily="34" charset="0"/>
              <a:buChar char="•"/>
              <a:tabLst/>
              <a:defRPr/>
            </a:pPr>
            <a:r>
              <a:rPr kumimoji="0" lang="tr-TR" sz="2400" b="0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Teklifler, </a:t>
            </a:r>
            <a:r>
              <a:rPr kumimoji="0" lang="tr-TR" sz="24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EKAP üzerinden </a:t>
            </a:r>
            <a:r>
              <a:rPr kumimoji="0" lang="tr-TR" sz="2400" b="1" i="0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+mn-ea"/>
                <a:cs typeface="+mn-cs"/>
              </a:rPr>
              <a:t>hazırlanacak</a:t>
            </a:r>
            <a:r>
              <a:rPr kumimoji="0" lang="tr-TR" sz="24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ve </a:t>
            </a:r>
            <a:r>
              <a:rPr kumimoji="0" lang="tr-TR" sz="2400" b="1" i="0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+mn-ea"/>
                <a:cs typeface="+mn-cs"/>
              </a:rPr>
              <a:t>gönderilecektir</a:t>
            </a:r>
            <a:r>
              <a:rPr kumimoji="0" lang="tr-TR" sz="2400" b="0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.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92000"/>
              <a:buFont typeface="Arial" panose="020B0604020202020204" pitchFamily="34" charset="0"/>
              <a:buChar char="•"/>
              <a:tabLst/>
              <a:defRPr/>
            </a:pPr>
            <a:r>
              <a:rPr kumimoji="0" lang="tr-TR" sz="2400" b="0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Tekliflerin gönderilebilmesi için </a:t>
            </a:r>
            <a:r>
              <a:rPr kumimoji="0" lang="tr-TR" sz="2400" b="1" i="0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İKB</a:t>
            </a:r>
            <a:r>
              <a:rPr kumimoji="0" lang="tr-TR" sz="2400" b="0" i="0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’deki</a:t>
            </a:r>
            <a:r>
              <a:rPr kumimoji="0" lang="tr-TR" sz="2400" b="0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tr-TR" sz="2400" b="1" i="0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+mn-ea"/>
                <a:cs typeface="+mn-cs"/>
              </a:rPr>
              <a:t>zorunlu alanların doldurulması</a:t>
            </a:r>
            <a:r>
              <a:rPr kumimoji="0" lang="tr-TR" sz="2400" b="0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ve </a:t>
            </a:r>
            <a:r>
              <a:rPr kumimoji="0" lang="tr-TR" sz="2400" b="1" i="0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+mn-ea"/>
                <a:cs typeface="+mn-cs"/>
              </a:rPr>
              <a:t>geçici teminat tutarının yeterli olması</a:t>
            </a:r>
            <a:r>
              <a:rPr kumimoji="0" lang="tr-TR" sz="2400" b="0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şartı aranacaktır.  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92000"/>
              <a:buFont typeface="Arial" panose="020B0604020202020204" pitchFamily="34" charset="0"/>
              <a:buChar char="•"/>
              <a:tabLst/>
              <a:defRPr/>
            </a:pPr>
            <a:r>
              <a:rPr kumimoji="0" lang="tr-TR" sz="2400" b="0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İdari Şartname hazırlanmasında “</a:t>
            </a:r>
            <a:r>
              <a:rPr kumimoji="0" lang="tr-TR" sz="24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Elektronik Ortamda Yapılan İhalelerde Uygulanacak Tip İdari Şartname</a:t>
            </a:r>
            <a:r>
              <a:rPr kumimoji="0" lang="tr-TR" sz="2400" b="0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” esas alınacaktır.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92000"/>
              <a:buFont typeface="Arial" panose="020B0604020202020204" pitchFamily="34" charset="0"/>
              <a:buChar char="•"/>
              <a:tabLst/>
              <a:defRPr/>
            </a:pPr>
            <a:r>
              <a:rPr kumimoji="0" lang="tr-TR" sz="2400" b="0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İhale konusu işin </a:t>
            </a:r>
            <a:r>
              <a:rPr lang="tr-TR" sz="2400" b="1" dirty="0">
                <a:solidFill>
                  <a:srgbClr val="C00000"/>
                </a:solidFill>
              </a:rPr>
              <a:t>yaklaşık maliyeti</a:t>
            </a:r>
            <a:r>
              <a:rPr kumimoji="0" lang="tr-TR" sz="2400" b="1" i="0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tr-TR" sz="2400" b="0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EKAP üzerinde hazırlanacaktır.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A2D733C2-CBC4-BE68-0FC1-3351F513CB0A}"/>
              </a:ext>
            </a:extLst>
          </p:cNvPr>
          <p:cNvSpPr txBox="1"/>
          <p:nvPr/>
        </p:nvSpPr>
        <p:spPr>
          <a:xfrm>
            <a:off x="0" y="111479"/>
            <a:ext cx="7259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chemeClr val="bg1"/>
                </a:solidFill>
              </a:rPr>
              <a:t>ELEKTRONİK KAMU ALIMLARI SİSTEMİ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A658433B-19E4-7424-1549-4B977F60791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9328" y="4659430"/>
            <a:ext cx="3713769" cy="2064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707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dörtgen 14"/>
          <p:cNvSpPr/>
          <p:nvPr/>
        </p:nvSpPr>
        <p:spPr>
          <a:xfrm>
            <a:off x="0" y="732482"/>
            <a:ext cx="7084381" cy="336022"/>
          </a:xfrm>
          <a:custGeom>
            <a:avLst/>
            <a:gdLst>
              <a:gd name="connsiteX0" fmla="*/ 0 w 7084381"/>
              <a:gd name="connsiteY0" fmla="*/ 0 h 336022"/>
              <a:gd name="connsiteX1" fmla="*/ 7084381 w 7084381"/>
              <a:gd name="connsiteY1" fmla="*/ 0 h 336022"/>
              <a:gd name="connsiteX2" fmla="*/ 7084381 w 7084381"/>
              <a:gd name="connsiteY2" fmla="*/ 336022 h 336022"/>
              <a:gd name="connsiteX3" fmla="*/ 0 w 7084381"/>
              <a:gd name="connsiteY3" fmla="*/ 336022 h 336022"/>
              <a:gd name="connsiteX4" fmla="*/ 0 w 7084381"/>
              <a:gd name="connsiteY4" fmla="*/ 0 h 336022"/>
              <a:gd name="connsiteX0" fmla="*/ 0 w 7084381"/>
              <a:gd name="connsiteY0" fmla="*/ 0 h 336022"/>
              <a:gd name="connsiteX1" fmla="*/ 7084381 w 7084381"/>
              <a:gd name="connsiteY1" fmla="*/ 0 h 336022"/>
              <a:gd name="connsiteX2" fmla="*/ 6897950 w 7084381"/>
              <a:gd name="connsiteY2" fmla="*/ 273878 h 336022"/>
              <a:gd name="connsiteX3" fmla="*/ 0 w 7084381"/>
              <a:gd name="connsiteY3" fmla="*/ 336022 h 336022"/>
              <a:gd name="connsiteX4" fmla="*/ 0 w 7084381"/>
              <a:gd name="connsiteY4" fmla="*/ 0 h 336022"/>
              <a:gd name="connsiteX0" fmla="*/ 0 w 7084381"/>
              <a:gd name="connsiteY0" fmla="*/ 0 h 336022"/>
              <a:gd name="connsiteX1" fmla="*/ 7084381 w 7084381"/>
              <a:gd name="connsiteY1" fmla="*/ 0 h 336022"/>
              <a:gd name="connsiteX2" fmla="*/ 6897950 w 7084381"/>
              <a:gd name="connsiteY2" fmla="*/ 291633 h 336022"/>
              <a:gd name="connsiteX3" fmla="*/ 0 w 7084381"/>
              <a:gd name="connsiteY3" fmla="*/ 336022 h 336022"/>
              <a:gd name="connsiteX4" fmla="*/ 0 w 7084381"/>
              <a:gd name="connsiteY4" fmla="*/ 0 h 336022"/>
              <a:gd name="connsiteX0" fmla="*/ 0 w 7084381"/>
              <a:gd name="connsiteY0" fmla="*/ 0 h 336022"/>
              <a:gd name="connsiteX1" fmla="*/ 7084381 w 7084381"/>
              <a:gd name="connsiteY1" fmla="*/ 0 h 336022"/>
              <a:gd name="connsiteX2" fmla="*/ 6897950 w 7084381"/>
              <a:gd name="connsiteY2" fmla="*/ 309389 h 336022"/>
              <a:gd name="connsiteX3" fmla="*/ 0 w 7084381"/>
              <a:gd name="connsiteY3" fmla="*/ 336022 h 336022"/>
              <a:gd name="connsiteX4" fmla="*/ 0 w 7084381"/>
              <a:gd name="connsiteY4" fmla="*/ 0 h 336022"/>
              <a:gd name="connsiteX0" fmla="*/ 0 w 7084381"/>
              <a:gd name="connsiteY0" fmla="*/ 0 h 336022"/>
              <a:gd name="connsiteX1" fmla="*/ 7084381 w 7084381"/>
              <a:gd name="connsiteY1" fmla="*/ 0 h 336022"/>
              <a:gd name="connsiteX2" fmla="*/ 6960094 w 7084381"/>
              <a:gd name="connsiteY2" fmla="*/ 318267 h 336022"/>
              <a:gd name="connsiteX3" fmla="*/ 0 w 7084381"/>
              <a:gd name="connsiteY3" fmla="*/ 336022 h 336022"/>
              <a:gd name="connsiteX4" fmla="*/ 0 w 7084381"/>
              <a:gd name="connsiteY4" fmla="*/ 0 h 336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84381" h="336022">
                <a:moveTo>
                  <a:pt x="0" y="0"/>
                </a:moveTo>
                <a:lnTo>
                  <a:pt x="7084381" y="0"/>
                </a:lnTo>
                <a:lnTo>
                  <a:pt x="6960094" y="318267"/>
                </a:lnTo>
                <a:lnTo>
                  <a:pt x="0" y="336022"/>
                </a:lnTo>
                <a:lnTo>
                  <a:pt x="0" y="0"/>
                </a:lnTo>
                <a:close/>
              </a:path>
            </a:pathLst>
          </a:custGeom>
          <a:solidFill>
            <a:srgbClr val="B63E3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defTabSz="457200"/>
            <a:r>
              <a:rPr lang="tr-TR" sz="1600" b="1" dirty="0">
                <a:solidFill>
                  <a:prstClr val="white"/>
                </a:solidFill>
                <a:latin typeface="Calibri" panose="020F0502020204030204"/>
              </a:rPr>
              <a:t>Yeni Uygulamalar</a:t>
            </a:r>
          </a:p>
        </p:txBody>
      </p:sp>
      <p:sp>
        <p:nvSpPr>
          <p:cNvPr id="2" name="Metin kutusu 1">
            <a:extLst>
              <a:ext uri="{FF2B5EF4-FFF2-40B4-BE49-F238E27FC236}">
                <a16:creationId xmlns:a16="http://schemas.microsoft.com/office/drawing/2014/main" id="{0D4901F1-B014-43C0-BEA9-69D9684EE889}"/>
              </a:ext>
            </a:extLst>
          </p:cNvPr>
          <p:cNvSpPr txBox="1"/>
          <p:nvPr/>
        </p:nvSpPr>
        <p:spPr>
          <a:xfrm>
            <a:off x="105470" y="1166287"/>
            <a:ext cx="8621486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92000"/>
              <a:buFont typeface="Arial" panose="020B0604020202020204" pitchFamily="34" charset="0"/>
              <a:buChar char="•"/>
              <a:tabLst/>
              <a:defRPr/>
            </a:pPr>
            <a:r>
              <a:rPr kumimoji="0" lang="tr-TR" sz="2400" b="0" i="0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EKAP’a</a:t>
            </a:r>
            <a:r>
              <a:rPr kumimoji="0" lang="tr-TR" sz="2400" b="0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kayıtlı gerçek ve tüzel kişiler tarafından, </a:t>
            </a:r>
            <a:r>
              <a:rPr kumimoji="0" lang="tr-TR" sz="2400" b="0" i="0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EKAP’taki</a:t>
            </a:r>
            <a:r>
              <a:rPr kumimoji="0" lang="tr-TR" sz="2400" b="0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işlemleri gerçekleştirmek üzere </a:t>
            </a:r>
            <a:r>
              <a:rPr kumimoji="0" lang="tr-TR" sz="2400" b="1" i="0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+mn-ea"/>
                <a:cs typeface="+mn-cs"/>
              </a:rPr>
              <a:t>e-imza kullanılarak yetkilendirme</a:t>
            </a:r>
            <a:r>
              <a:rPr kumimoji="0" lang="tr-TR" sz="24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tr-TR" sz="2400" b="0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yapılabilecektir. 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92000"/>
              <a:buFont typeface="Arial" panose="020B0604020202020204" pitchFamily="34" charset="0"/>
              <a:buChar char="•"/>
              <a:tabLst/>
              <a:defRPr/>
            </a:pPr>
            <a:r>
              <a:rPr kumimoji="0" lang="tr-TR" sz="2400" b="0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Kamu alımı süreçlerinde, </a:t>
            </a:r>
            <a:r>
              <a:rPr kumimoji="0" lang="tr-TR" sz="24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Uygulama Yönetmeliklerinin eki standart formların </a:t>
            </a:r>
            <a:r>
              <a:rPr kumimoji="0" lang="tr-TR" sz="2400" b="0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yerine Kurumun resmi internet sayfasında yayımlanan ve EKAP üzerinden erişilebilen </a:t>
            </a:r>
            <a:r>
              <a:rPr kumimoji="0" lang="tr-TR" sz="2400" b="1" i="0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+mn-ea"/>
                <a:cs typeface="+mn-cs"/>
              </a:rPr>
              <a:t>elektronik formlar (e-formlar)</a:t>
            </a:r>
            <a:r>
              <a:rPr kumimoji="0" lang="tr-TR" sz="24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tr-TR" sz="2400" b="0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kullanılacaktır.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92000"/>
              <a:buFont typeface="Arial" panose="020B0604020202020204" pitchFamily="34" charset="0"/>
              <a:buChar char="•"/>
              <a:tabLst/>
              <a:defRPr/>
            </a:pPr>
            <a:r>
              <a:rPr kumimoji="0" lang="tr-TR" sz="2400" b="0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İhale onay belgesi, ihale komisyonu kararı, sözleşme gibi belgeler doğrudan </a:t>
            </a:r>
            <a:r>
              <a:rPr kumimoji="0" lang="tr-TR" sz="2400" b="1" i="0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+mn-ea"/>
                <a:cs typeface="+mn-cs"/>
              </a:rPr>
              <a:t>EKAP üzerinde hazırlanacak ve e-imza ile imzalanacaktır</a:t>
            </a:r>
            <a:r>
              <a:rPr kumimoji="0" lang="tr-TR" sz="24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. 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92000"/>
              <a:buFont typeface="Arial" panose="020B0604020202020204" pitchFamily="34" charset="0"/>
              <a:buChar char="•"/>
              <a:tabLst/>
              <a:defRPr/>
            </a:pPr>
            <a:r>
              <a:rPr kumimoji="0" lang="tr-TR" sz="2400" b="0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tr-TR" sz="2400" b="0" i="0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EKAP’a</a:t>
            </a:r>
            <a:r>
              <a:rPr kumimoji="0" lang="tr-TR" sz="2400" b="0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tr-TR" sz="24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kayıt işlemleri </a:t>
            </a:r>
            <a:r>
              <a:rPr kumimoji="0" lang="tr-TR" sz="2400" b="1" i="0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+mn-ea"/>
                <a:cs typeface="+mn-cs"/>
              </a:rPr>
              <a:t>elektronik ortamda </a:t>
            </a:r>
            <a:r>
              <a:rPr kumimoji="0" lang="tr-TR" sz="2400" b="0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yapılacaktır.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C2B065C4-663F-8C12-018D-ACE2CDA89DA3}"/>
              </a:ext>
            </a:extLst>
          </p:cNvPr>
          <p:cNvSpPr txBox="1"/>
          <p:nvPr/>
        </p:nvSpPr>
        <p:spPr>
          <a:xfrm>
            <a:off x="0" y="111479"/>
            <a:ext cx="7259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chemeClr val="bg1"/>
                </a:solidFill>
              </a:rPr>
              <a:t>ELEKTRONİK KAMU ALIMLARI SİSTEMİ</a:t>
            </a:r>
          </a:p>
        </p:txBody>
      </p:sp>
    </p:spTree>
    <p:extLst>
      <p:ext uri="{BB962C8B-B14F-4D97-AF65-F5344CB8AC3E}">
        <p14:creationId xmlns:p14="http://schemas.microsoft.com/office/powerpoint/2010/main" val="2844811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İkizkenar Üçgen 4"/>
          <p:cNvSpPr/>
          <p:nvPr/>
        </p:nvSpPr>
        <p:spPr>
          <a:xfrm>
            <a:off x="0" y="2673936"/>
            <a:ext cx="2462981" cy="3326814"/>
          </a:xfrm>
          <a:prstGeom prst="triangl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İkizkenar Üçgen 5"/>
          <p:cNvSpPr/>
          <p:nvPr/>
        </p:nvSpPr>
        <p:spPr>
          <a:xfrm rot="10800000">
            <a:off x="921082" y="817376"/>
            <a:ext cx="3083466" cy="4469814"/>
          </a:xfrm>
          <a:prstGeom prst="triangle">
            <a:avLst/>
          </a:prstGeom>
          <a:solidFill>
            <a:srgbClr val="B63E3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35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İkizkenar Üçgen 6"/>
          <p:cNvSpPr/>
          <p:nvPr/>
        </p:nvSpPr>
        <p:spPr>
          <a:xfrm>
            <a:off x="2462980" y="3054936"/>
            <a:ext cx="2130437" cy="2945814"/>
          </a:xfrm>
          <a:prstGeom prst="triangl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Metin kutusu 8"/>
          <p:cNvSpPr txBox="1"/>
          <p:nvPr/>
        </p:nvSpPr>
        <p:spPr>
          <a:xfrm>
            <a:off x="4666004" y="1197834"/>
            <a:ext cx="4154585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prstClr val="black"/>
              </a:buClr>
              <a:buSzTx/>
              <a:buFontTx/>
              <a:buNone/>
              <a:tabLst/>
              <a:defRPr/>
            </a:pPr>
            <a:r>
              <a:rPr kumimoji="0" lang="tr-TR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SUNUM İÇERİĞİ</a:t>
            </a:r>
          </a:p>
          <a:p>
            <a:pPr marL="672704" lvl="0" indent="-336947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tr-TR" sz="2000" b="1" dirty="0">
                <a:solidFill>
                  <a:prstClr val="black"/>
                </a:solidFill>
              </a:rPr>
              <a:t>ELEKTRONİK KAMU ALIMLARI PLATFORMU (EKAP)</a:t>
            </a:r>
          </a:p>
          <a:p>
            <a:pPr marL="672704" lvl="0" indent="-336947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tr-TR" sz="2000" b="1" dirty="0">
                <a:solidFill>
                  <a:prstClr val="black"/>
                </a:solidFill>
              </a:rPr>
              <a:t>EKAP- GELİŞİM SÜRECİ</a:t>
            </a:r>
          </a:p>
          <a:p>
            <a:pPr marL="672704" lvl="0" indent="-336947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tr-TR" sz="2000" b="1" dirty="0">
                <a:solidFill>
                  <a:prstClr val="black"/>
                </a:solidFill>
              </a:rPr>
              <a:t>ELEKTRONİK KAMU ALIMLARI SİSTEMİ</a:t>
            </a:r>
          </a:p>
          <a:p>
            <a:pPr marL="672704" lvl="0" indent="-336947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tr-TR" sz="2000" b="1" dirty="0">
                <a:solidFill>
                  <a:prstClr val="black"/>
                </a:solidFill>
              </a:rPr>
              <a:t>YENİ UYGULAMALAR</a:t>
            </a:r>
          </a:p>
          <a:p>
            <a:pPr marL="672704" lvl="0" indent="-336947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tr-TR" sz="2000" b="1" dirty="0">
                <a:solidFill>
                  <a:prstClr val="black"/>
                </a:solidFill>
              </a:rPr>
              <a:t>İHALE SÜRECİ</a:t>
            </a:r>
          </a:p>
          <a:p>
            <a:pPr marL="672704" lvl="0" indent="-336947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tr-TR" sz="2000" b="1" dirty="0">
                <a:solidFill>
                  <a:prstClr val="black"/>
                </a:solidFill>
              </a:rPr>
              <a:t>SÖZLEŞMENİN UYGULANMASI</a:t>
            </a:r>
          </a:p>
          <a:p>
            <a:pPr marL="672704" lvl="0" indent="-336947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/>
            </a:pPr>
            <a:r>
              <a:rPr lang="tr-TR" sz="2000" b="1" dirty="0">
                <a:solidFill>
                  <a:prstClr val="black"/>
                </a:solidFill>
              </a:rPr>
              <a:t>İSTİSNA İHALELERİ İLE DOĞRUDAN TEMİN İŞLEMLERİ</a:t>
            </a:r>
          </a:p>
        </p:txBody>
      </p:sp>
    </p:spTree>
    <p:extLst>
      <p:ext uri="{BB962C8B-B14F-4D97-AF65-F5344CB8AC3E}">
        <p14:creationId xmlns:p14="http://schemas.microsoft.com/office/powerpoint/2010/main" val="3928785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dörtgen 14"/>
          <p:cNvSpPr/>
          <p:nvPr/>
        </p:nvSpPr>
        <p:spPr>
          <a:xfrm>
            <a:off x="0" y="732482"/>
            <a:ext cx="7084381" cy="336022"/>
          </a:xfrm>
          <a:custGeom>
            <a:avLst/>
            <a:gdLst>
              <a:gd name="connsiteX0" fmla="*/ 0 w 7084381"/>
              <a:gd name="connsiteY0" fmla="*/ 0 h 336022"/>
              <a:gd name="connsiteX1" fmla="*/ 7084381 w 7084381"/>
              <a:gd name="connsiteY1" fmla="*/ 0 h 336022"/>
              <a:gd name="connsiteX2" fmla="*/ 7084381 w 7084381"/>
              <a:gd name="connsiteY2" fmla="*/ 336022 h 336022"/>
              <a:gd name="connsiteX3" fmla="*/ 0 w 7084381"/>
              <a:gd name="connsiteY3" fmla="*/ 336022 h 336022"/>
              <a:gd name="connsiteX4" fmla="*/ 0 w 7084381"/>
              <a:gd name="connsiteY4" fmla="*/ 0 h 336022"/>
              <a:gd name="connsiteX0" fmla="*/ 0 w 7084381"/>
              <a:gd name="connsiteY0" fmla="*/ 0 h 336022"/>
              <a:gd name="connsiteX1" fmla="*/ 7084381 w 7084381"/>
              <a:gd name="connsiteY1" fmla="*/ 0 h 336022"/>
              <a:gd name="connsiteX2" fmla="*/ 6897950 w 7084381"/>
              <a:gd name="connsiteY2" fmla="*/ 273878 h 336022"/>
              <a:gd name="connsiteX3" fmla="*/ 0 w 7084381"/>
              <a:gd name="connsiteY3" fmla="*/ 336022 h 336022"/>
              <a:gd name="connsiteX4" fmla="*/ 0 w 7084381"/>
              <a:gd name="connsiteY4" fmla="*/ 0 h 336022"/>
              <a:gd name="connsiteX0" fmla="*/ 0 w 7084381"/>
              <a:gd name="connsiteY0" fmla="*/ 0 h 336022"/>
              <a:gd name="connsiteX1" fmla="*/ 7084381 w 7084381"/>
              <a:gd name="connsiteY1" fmla="*/ 0 h 336022"/>
              <a:gd name="connsiteX2" fmla="*/ 6897950 w 7084381"/>
              <a:gd name="connsiteY2" fmla="*/ 291633 h 336022"/>
              <a:gd name="connsiteX3" fmla="*/ 0 w 7084381"/>
              <a:gd name="connsiteY3" fmla="*/ 336022 h 336022"/>
              <a:gd name="connsiteX4" fmla="*/ 0 w 7084381"/>
              <a:gd name="connsiteY4" fmla="*/ 0 h 336022"/>
              <a:gd name="connsiteX0" fmla="*/ 0 w 7084381"/>
              <a:gd name="connsiteY0" fmla="*/ 0 h 336022"/>
              <a:gd name="connsiteX1" fmla="*/ 7084381 w 7084381"/>
              <a:gd name="connsiteY1" fmla="*/ 0 h 336022"/>
              <a:gd name="connsiteX2" fmla="*/ 6897950 w 7084381"/>
              <a:gd name="connsiteY2" fmla="*/ 309389 h 336022"/>
              <a:gd name="connsiteX3" fmla="*/ 0 w 7084381"/>
              <a:gd name="connsiteY3" fmla="*/ 336022 h 336022"/>
              <a:gd name="connsiteX4" fmla="*/ 0 w 7084381"/>
              <a:gd name="connsiteY4" fmla="*/ 0 h 336022"/>
              <a:gd name="connsiteX0" fmla="*/ 0 w 7084381"/>
              <a:gd name="connsiteY0" fmla="*/ 0 h 336022"/>
              <a:gd name="connsiteX1" fmla="*/ 7084381 w 7084381"/>
              <a:gd name="connsiteY1" fmla="*/ 0 h 336022"/>
              <a:gd name="connsiteX2" fmla="*/ 6960094 w 7084381"/>
              <a:gd name="connsiteY2" fmla="*/ 318267 h 336022"/>
              <a:gd name="connsiteX3" fmla="*/ 0 w 7084381"/>
              <a:gd name="connsiteY3" fmla="*/ 336022 h 336022"/>
              <a:gd name="connsiteX4" fmla="*/ 0 w 7084381"/>
              <a:gd name="connsiteY4" fmla="*/ 0 h 336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84381" h="336022">
                <a:moveTo>
                  <a:pt x="0" y="0"/>
                </a:moveTo>
                <a:lnTo>
                  <a:pt x="7084381" y="0"/>
                </a:lnTo>
                <a:lnTo>
                  <a:pt x="6960094" y="318267"/>
                </a:lnTo>
                <a:lnTo>
                  <a:pt x="0" y="336022"/>
                </a:lnTo>
                <a:lnTo>
                  <a:pt x="0" y="0"/>
                </a:lnTo>
                <a:close/>
              </a:path>
            </a:pathLst>
          </a:custGeom>
          <a:solidFill>
            <a:srgbClr val="B63E3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defTabSz="457200"/>
            <a:r>
              <a:rPr lang="tr-TR" sz="1600" b="1" dirty="0">
                <a:solidFill>
                  <a:prstClr val="white"/>
                </a:solidFill>
                <a:latin typeface="Calibri" panose="020F0502020204030204"/>
              </a:rPr>
              <a:t>Yeni Uygulamalar</a:t>
            </a:r>
          </a:p>
        </p:txBody>
      </p:sp>
      <p:sp>
        <p:nvSpPr>
          <p:cNvPr id="2" name="Metin kutusu 1">
            <a:extLst>
              <a:ext uri="{FF2B5EF4-FFF2-40B4-BE49-F238E27FC236}">
                <a16:creationId xmlns:a16="http://schemas.microsoft.com/office/drawing/2014/main" id="{0D4901F1-B014-43C0-BEA9-69D9684EE889}"/>
              </a:ext>
            </a:extLst>
          </p:cNvPr>
          <p:cNvSpPr txBox="1"/>
          <p:nvPr/>
        </p:nvSpPr>
        <p:spPr>
          <a:xfrm>
            <a:off x="105470" y="1166287"/>
            <a:ext cx="8621486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92000"/>
              <a:buFont typeface="Arial" panose="020B0604020202020204" pitchFamily="34" charset="0"/>
              <a:buChar char="•"/>
              <a:tabLst/>
              <a:defRPr/>
            </a:pPr>
            <a:r>
              <a:rPr kumimoji="0" lang="tr-TR" sz="26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İhale işlem dosyası </a:t>
            </a:r>
            <a:r>
              <a:rPr kumimoji="0" lang="tr-TR" sz="2600" b="1" i="0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+mn-ea"/>
                <a:cs typeface="+mn-cs"/>
              </a:rPr>
              <a:t>EKAP üzerinde </a:t>
            </a:r>
            <a:r>
              <a:rPr kumimoji="0" lang="tr-TR" sz="2600" b="0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hazırlanacaktır.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92000"/>
              <a:buFont typeface="Arial" panose="020B0604020202020204" pitchFamily="34" charset="0"/>
              <a:buChar char="•"/>
              <a:tabLst/>
              <a:defRPr/>
            </a:pPr>
            <a:r>
              <a:rPr lang="tr-TR" sz="2600" dirty="0"/>
              <a:t>Kurum ve idareler tarafından alt yüklenicilere tebligatlar</a:t>
            </a:r>
            <a:r>
              <a:rPr lang="tr-TR" sz="2600" b="1" dirty="0">
                <a:solidFill>
                  <a:srgbClr val="C00000"/>
                </a:solidFill>
              </a:rPr>
              <a:t> EKAP üzerinden </a:t>
            </a:r>
            <a:r>
              <a:rPr kumimoji="0" lang="tr-TR" sz="2600" b="0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yapılabilecektir.</a:t>
            </a:r>
          </a:p>
          <a:p>
            <a:pPr marL="342900" indent="-342900" algn="just" defTabSz="457200">
              <a:spcBef>
                <a:spcPts val="600"/>
              </a:spcBef>
              <a:spcAft>
                <a:spcPts val="600"/>
              </a:spcAft>
              <a:buSzPct val="92000"/>
              <a:buFont typeface="Arial" panose="020B0604020202020204" pitchFamily="34" charset="0"/>
              <a:buChar char="•"/>
              <a:defRPr/>
            </a:pPr>
            <a:r>
              <a:rPr lang="tr-TR" sz="2600" dirty="0"/>
              <a:t>A</a:t>
            </a:r>
            <a:r>
              <a:rPr kumimoji="0" lang="tr-TR" sz="2600" i="0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day</a:t>
            </a:r>
            <a:r>
              <a:rPr kumimoji="0" lang="tr-TR" sz="2600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, istekli, istekli olabilecek, yüklenici ve alt yüklenicilerin idareye yapacakları talep ve başvurulardan </a:t>
            </a:r>
            <a:r>
              <a:rPr kumimoji="0" lang="tr-TR" sz="26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Kurumca belirlenenler </a:t>
            </a:r>
            <a:r>
              <a:rPr kumimoji="0" lang="tr-TR" sz="2600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de </a:t>
            </a:r>
            <a:r>
              <a:rPr kumimoji="0" lang="tr-TR" sz="2600" b="1" i="0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+mn-ea"/>
                <a:cs typeface="+mn-cs"/>
              </a:rPr>
              <a:t>EKAP üzerinden</a:t>
            </a:r>
            <a:r>
              <a:rPr kumimoji="0" lang="tr-TR" sz="2600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tr-TR" sz="2600" b="0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yapılabilecektir.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92000"/>
              <a:buFont typeface="Arial" panose="020B0604020202020204" pitchFamily="34" charset="0"/>
              <a:buChar char="•"/>
              <a:tabLst/>
              <a:defRPr/>
            </a:pPr>
            <a:endParaRPr kumimoji="0" lang="tr-TR" sz="2600" b="0" i="0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6E029717-6B50-BE32-3BFB-5398CC217140}"/>
              </a:ext>
            </a:extLst>
          </p:cNvPr>
          <p:cNvSpPr txBox="1"/>
          <p:nvPr/>
        </p:nvSpPr>
        <p:spPr>
          <a:xfrm>
            <a:off x="0" y="111479"/>
            <a:ext cx="7259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chemeClr val="bg1"/>
                </a:solidFill>
              </a:rPr>
              <a:t>ELEKTRONİK KAMU ALIMLARI SİSTEMİ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8F67CAE5-9D88-BDC6-7480-C6BE8E7ECE3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9934" y="3898617"/>
            <a:ext cx="3163826" cy="2372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016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A15944-B6D0-6825-26A8-AE4EA914E2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dörtgen 14">
            <a:extLst>
              <a:ext uri="{FF2B5EF4-FFF2-40B4-BE49-F238E27FC236}">
                <a16:creationId xmlns:a16="http://schemas.microsoft.com/office/drawing/2014/main" id="{28C2AC00-CB4E-09AD-E95B-AE5B65CEDEBA}"/>
              </a:ext>
            </a:extLst>
          </p:cNvPr>
          <p:cNvSpPr/>
          <p:nvPr/>
        </p:nvSpPr>
        <p:spPr>
          <a:xfrm>
            <a:off x="0" y="732482"/>
            <a:ext cx="7084381" cy="336022"/>
          </a:xfrm>
          <a:custGeom>
            <a:avLst/>
            <a:gdLst>
              <a:gd name="connsiteX0" fmla="*/ 0 w 7084381"/>
              <a:gd name="connsiteY0" fmla="*/ 0 h 336022"/>
              <a:gd name="connsiteX1" fmla="*/ 7084381 w 7084381"/>
              <a:gd name="connsiteY1" fmla="*/ 0 h 336022"/>
              <a:gd name="connsiteX2" fmla="*/ 7084381 w 7084381"/>
              <a:gd name="connsiteY2" fmla="*/ 336022 h 336022"/>
              <a:gd name="connsiteX3" fmla="*/ 0 w 7084381"/>
              <a:gd name="connsiteY3" fmla="*/ 336022 h 336022"/>
              <a:gd name="connsiteX4" fmla="*/ 0 w 7084381"/>
              <a:gd name="connsiteY4" fmla="*/ 0 h 336022"/>
              <a:gd name="connsiteX0" fmla="*/ 0 w 7084381"/>
              <a:gd name="connsiteY0" fmla="*/ 0 h 336022"/>
              <a:gd name="connsiteX1" fmla="*/ 7084381 w 7084381"/>
              <a:gd name="connsiteY1" fmla="*/ 0 h 336022"/>
              <a:gd name="connsiteX2" fmla="*/ 6897950 w 7084381"/>
              <a:gd name="connsiteY2" fmla="*/ 273878 h 336022"/>
              <a:gd name="connsiteX3" fmla="*/ 0 w 7084381"/>
              <a:gd name="connsiteY3" fmla="*/ 336022 h 336022"/>
              <a:gd name="connsiteX4" fmla="*/ 0 w 7084381"/>
              <a:gd name="connsiteY4" fmla="*/ 0 h 336022"/>
              <a:gd name="connsiteX0" fmla="*/ 0 w 7084381"/>
              <a:gd name="connsiteY0" fmla="*/ 0 h 336022"/>
              <a:gd name="connsiteX1" fmla="*/ 7084381 w 7084381"/>
              <a:gd name="connsiteY1" fmla="*/ 0 h 336022"/>
              <a:gd name="connsiteX2" fmla="*/ 6897950 w 7084381"/>
              <a:gd name="connsiteY2" fmla="*/ 291633 h 336022"/>
              <a:gd name="connsiteX3" fmla="*/ 0 w 7084381"/>
              <a:gd name="connsiteY3" fmla="*/ 336022 h 336022"/>
              <a:gd name="connsiteX4" fmla="*/ 0 w 7084381"/>
              <a:gd name="connsiteY4" fmla="*/ 0 h 336022"/>
              <a:gd name="connsiteX0" fmla="*/ 0 w 7084381"/>
              <a:gd name="connsiteY0" fmla="*/ 0 h 336022"/>
              <a:gd name="connsiteX1" fmla="*/ 7084381 w 7084381"/>
              <a:gd name="connsiteY1" fmla="*/ 0 h 336022"/>
              <a:gd name="connsiteX2" fmla="*/ 6897950 w 7084381"/>
              <a:gd name="connsiteY2" fmla="*/ 309389 h 336022"/>
              <a:gd name="connsiteX3" fmla="*/ 0 w 7084381"/>
              <a:gd name="connsiteY3" fmla="*/ 336022 h 336022"/>
              <a:gd name="connsiteX4" fmla="*/ 0 w 7084381"/>
              <a:gd name="connsiteY4" fmla="*/ 0 h 336022"/>
              <a:gd name="connsiteX0" fmla="*/ 0 w 7084381"/>
              <a:gd name="connsiteY0" fmla="*/ 0 h 336022"/>
              <a:gd name="connsiteX1" fmla="*/ 7084381 w 7084381"/>
              <a:gd name="connsiteY1" fmla="*/ 0 h 336022"/>
              <a:gd name="connsiteX2" fmla="*/ 6960094 w 7084381"/>
              <a:gd name="connsiteY2" fmla="*/ 318267 h 336022"/>
              <a:gd name="connsiteX3" fmla="*/ 0 w 7084381"/>
              <a:gd name="connsiteY3" fmla="*/ 336022 h 336022"/>
              <a:gd name="connsiteX4" fmla="*/ 0 w 7084381"/>
              <a:gd name="connsiteY4" fmla="*/ 0 h 336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84381" h="336022">
                <a:moveTo>
                  <a:pt x="0" y="0"/>
                </a:moveTo>
                <a:lnTo>
                  <a:pt x="7084381" y="0"/>
                </a:lnTo>
                <a:lnTo>
                  <a:pt x="6960094" y="318267"/>
                </a:lnTo>
                <a:lnTo>
                  <a:pt x="0" y="336022"/>
                </a:lnTo>
                <a:lnTo>
                  <a:pt x="0" y="0"/>
                </a:lnTo>
                <a:close/>
              </a:path>
            </a:pathLst>
          </a:custGeom>
          <a:solidFill>
            <a:srgbClr val="B63E3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defTabSz="457200"/>
            <a:r>
              <a:rPr lang="tr-TR" sz="1600" b="1" dirty="0">
                <a:solidFill>
                  <a:prstClr val="white"/>
                </a:solidFill>
                <a:latin typeface="Calibri" panose="020F0502020204030204"/>
              </a:rPr>
              <a:t>Yeni Uygulamalar</a:t>
            </a:r>
          </a:p>
        </p:txBody>
      </p:sp>
      <p:sp>
        <p:nvSpPr>
          <p:cNvPr id="2" name="Metin kutusu 1">
            <a:extLst>
              <a:ext uri="{FF2B5EF4-FFF2-40B4-BE49-F238E27FC236}">
                <a16:creationId xmlns:a16="http://schemas.microsoft.com/office/drawing/2014/main" id="{526E763F-9D47-3982-4463-7331C8FFDE09}"/>
              </a:ext>
            </a:extLst>
          </p:cNvPr>
          <p:cNvSpPr txBox="1"/>
          <p:nvPr/>
        </p:nvSpPr>
        <p:spPr>
          <a:xfrm>
            <a:off x="105470" y="1166287"/>
            <a:ext cx="8621486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92000"/>
              <a:buFont typeface="Arial" panose="020B0604020202020204" pitchFamily="34" charset="0"/>
              <a:buChar char="•"/>
              <a:tabLst/>
              <a:defRPr/>
            </a:pPr>
            <a:r>
              <a:rPr lang="tr-TR" sz="2600" dirty="0"/>
              <a:t>İsteklilerin </a:t>
            </a:r>
            <a:r>
              <a:rPr kumimoji="0" lang="tr-TR" sz="2600" b="0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ihale tarihi itibarıyla </a:t>
            </a:r>
            <a:r>
              <a:rPr kumimoji="0" lang="tr-TR" sz="26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kesinleşmiş vergi ya da sosyal güvenlik prim borçlarının</a:t>
            </a:r>
            <a:r>
              <a:rPr kumimoji="0" lang="tr-TR" sz="2600" b="0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bulunup bulunmadığına ilişkin kontrol, artık </a:t>
            </a:r>
            <a:r>
              <a:rPr kumimoji="0" lang="tr-TR" sz="2600" b="1" i="0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+mn-ea"/>
                <a:cs typeface="+mn-cs"/>
              </a:rPr>
              <a:t>tekliflerin açıldığı aşamada</a:t>
            </a:r>
            <a:r>
              <a:rPr kumimoji="0" lang="tr-TR" sz="26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 </a:t>
            </a:r>
            <a:r>
              <a:rPr kumimoji="0" lang="tr-TR" sz="2600" b="0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yapılacaktır.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92000"/>
              <a:buFont typeface="Arial" panose="020B0604020202020204" pitchFamily="34" charset="0"/>
              <a:buChar char="•"/>
              <a:tabLst/>
              <a:defRPr/>
            </a:pPr>
            <a:endParaRPr kumimoji="0" lang="tr-TR" sz="2600" b="0" i="0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92000"/>
              <a:buFont typeface="Arial" panose="020B0604020202020204" pitchFamily="34" charset="0"/>
              <a:buChar char="•"/>
              <a:tabLst/>
              <a:defRPr/>
            </a:pPr>
            <a:r>
              <a:rPr lang="tr-TR" sz="2600" b="1" dirty="0">
                <a:solidFill>
                  <a:srgbClr val="C00000"/>
                </a:solidFill>
              </a:rPr>
              <a:t>Yabancı isteklilerin kendi ülke mevzuatına ilişkin </a:t>
            </a:r>
            <a:r>
              <a:rPr lang="tr-TR" sz="2600" dirty="0"/>
              <a:t>borçlarına yönelik kontrol ise sözleşmenin imzalanması aşamasında yapılmaya devam edecektir.</a:t>
            </a:r>
            <a:endParaRPr kumimoji="0" lang="tr-TR" sz="2600" b="0" i="0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F76B18E1-CA0C-11F1-A37D-61087CF649B1}"/>
              </a:ext>
            </a:extLst>
          </p:cNvPr>
          <p:cNvSpPr txBox="1"/>
          <p:nvPr/>
        </p:nvSpPr>
        <p:spPr>
          <a:xfrm>
            <a:off x="0" y="111479"/>
            <a:ext cx="7259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chemeClr val="bg1"/>
                </a:solidFill>
              </a:rPr>
              <a:t>ELEKTRONİK KAMU ALIMLARI SİSTEMİ</a:t>
            </a:r>
          </a:p>
        </p:txBody>
      </p:sp>
    </p:spTree>
    <p:extLst>
      <p:ext uri="{BB962C8B-B14F-4D97-AF65-F5344CB8AC3E}">
        <p14:creationId xmlns:p14="http://schemas.microsoft.com/office/powerpoint/2010/main" val="1920775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dörtgen 14"/>
          <p:cNvSpPr/>
          <p:nvPr/>
        </p:nvSpPr>
        <p:spPr>
          <a:xfrm>
            <a:off x="0" y="732482"/>
            <a:ext cx="7084381" cy="336022"/>
          </a:xfrm>
          <a:custGeom>
            <a:avLst/>
            <a:gdLst>
              <a:gd name="connsiteX0" fmla="*/ 0 w 7084381"/>
              <a:gd name="connsiteY0" fmla="*/ 0 h 336022"/>
              <a:gd name="connsiteX1" fmla="*/ 7084381 w 7084381"/>
              <a:gd name="connsiteY1" fmla="*/ 0 h 336022"/>
              <a:gd name="connsiteX2" fmla="*/ 7084381 w 7084381"/>
              <a:gd name="connsiteY2" fmla="*/ 336022 h 336022"/>
              <a:gd name="connsiteX3" fmla="*/ 0 w 7084381"/>
              <a:gd name="connsiteY3" fmla="*/ 336022 h 336022"/>
              <a:gd name="connsiteX4" fmla="*/ 0 w 7084381"/>
              <a:gd name="connsiteY4" fmla="*/ 0 h 336022"/>
              <a:gd name="connsiteX0" fmla="*/ 0 w 7084381"/>
              <a:gd name="connsiteY0" fmla="*/ 0 h 336022"/>
              <a:gd name="connsiteX1" fmla="*/ 7084381 w 7084381"/>
              <a:gd name="connsiteY1" fmla="*/ 0 h 336022"/>
              <a:gd name="connsiteX2" fmla="*/ 6897950 w 7084381"/>
              <a:gd name="connsiteY2" fmla="*/ 273878 h 336022"/>
              <a:gd name="connsiteX3" fmla="*/ 0 w 7084381"/>
              <a:gd name="connsiteY3" fmla="*/ 336022 h 336022"/>
              <a:gd name="connsiteX4" fmla="*/ 0 w 7084381"/>
              <a:gd name="connsiteY4" fmla="*/ 0 h 336022"/>
              <a:gd name="connsiteX0" fmla="*/ 0 w 7084381"/>
              <a:gd name="connsiteY0" fmla="*/ 0 h 336022"/>
              <a:gd name="connsiteX1" fmla="*/ 7084381 w 7084381"/>
              <a:gd name="connsiteY1" fmla="*/ 0 h 336022"/>
              <a:gd name="connsiteX2" fmla="*/ 6897950 w 7084381"/>
              <a:gd name="connsiteY2" fmla="*/ 291633 h 336022"/>
              <a:gd name="connsiteX3" fmla="*/ 0 w 7084381"/>
              <a:gd name="connsiteY3" fmla="*/ 336022 h 336022"/>
              <a:gd name="connsiteX4" fmla="*/ 0 w 7084381"/>
              <a:gd name="connsiteY4" fmla="*/ 0 h 336022"/>
              <a:gd name="connsiteX0" fmla="*/ 0 w 7084381"/>
              <a:gd name="connsiteY0" fmla="*/ 0 h 336022"/>
              <a:gd name="connsiteX1" fmla="*/ 7084381 w 7084381"/>
              <a:gd name="connsiteY1" fmla="*/ 0 h 336022"/>
              <a:gd name="connsiteX2" fmla="*/ 6897950 w 7084381"/>
              <a:gd name="connsiteY2" fmla="*/ 309389 h 336022"/>
              <a:gd name="connsiteX3" fmla="*/ 0 w 7084381"/>
              <a:gd name="connsiteY3" fmla="*/ 336022 h 336022"/>
              <a:gd name="connsiteX4" fmla="*/ 0 w 7084381"/>
              <a:gd name="connsiteY4" fmla="*/ 0 h 336022"/>
              <a:gd name="connsiteX0" fmla="*/ 0 w 7084381"/>
              <a:gd name="connsiteY0" fmla="*/ 0 h 336022"/>
              <a:gd name="connsiteX1" fmla="*/ 7084381 w 7084381"/>
              <a:gd name="connsiteY1" fmla="*/ 0 h 336022"/>
              <a:gd name="connsiteX2" fmla="*/ 6960094 w 7084381"/>
              <a:gd name="connsiteY2" fmla="*/ 318267 h 336022"/>
              <a:gd name="connsiteX3" fmla="*/ 0 w 7084381"/>
              <a:gd name="connsiteY3" fmla="*/ 336022 h 336022"/>
              <a:gd name="connsiteX4" fmla="*/ 0 w 7084381"/>
              <a:gd name="connsiteY4" fmla="*/ 0 h 336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84381" h="336022">
                <a:moveTo>
                  <a:pt x="0" y="0"/>
                </a:moveTo>
                <a:lnTo>
                  <a:pt x="7084381" y="0"/>
                </a:lnTo>
                <a:lnTo>
                  <a:pt x="6960094" y="318267"/>
                </a:lnTo>
                <a:lnTo>
                  <a:pt x="0" y="336022"/>
                </a:lnTo>
                <a:lnTo>
                  <a:pt x="0" y="0"/>
                </a:lnTo>
                <a:close/>
              </a:path>
            </a:pathLst>
          </a:custGeom>
          <a:solidFill>
            <a:srgbClr val="B63E3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defTabSz="457200"/>
            <a:r>
              <a:rPr lang="tr-TR" sz="1600" b="1" dirty="0">
                <a:solidFill>
                  <a:prstClr val="white"/>
                </a:solidFill>
                <a:latin typeface="Calibri" panose="020F0502020204030204"/>
              </a:rPr>
              <a:t>Yeni Uygulamalar</a:t>
            </a:r>
          </a:p>
        </p:txBody>
      </p:sp>
      <p:sp>
        <p:nvSpPr>
          <p:cNvPr id="2" name="Metin kutusu 1">
            <a:extLst>
              <a:ext uri="{FF2B5EF4-FFF2-40B4-BE49-F238E27FC236}">
                <a16:creationId xmlns:a16="http://schemas.microsoft.com/office/drawing/2014/main" id="{0D4901F1-B014-43C0-BEA9-69D9684EE889}"/>
              </a:ext>
            </a:extLst>
          </p:cNvPr>
          <p:cNvSpPr txBox="1"/>
          <p:nvPr/>
        </p:nvSpPr>
        <p:spPr>
          <a:xfrm>
            <a:off x="105469" y="1166287"/>
            <a:ext cx="8814595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 defTabSz="457200">
              <a:spcBef>
                <a:spcPts val="600"/>
              </a:spcBef>
              <a:spcAft>
                <a:spcPts val="600"/>
              </a:spcAft>
              <a:buSzPct val="92000"/>
              <a:buFont typeface="Arial" panose="020B0604020202020204" pitchFamily="34" charset="0"/>
              <a:buChar char="•"/>
              <a:defRPr/>
            </a:pPr>
            <a:r>
              <a:rPr kumimoji="0" lang="tr-TR" sz="2200" b="0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Pazarlık usulüyle yapılan ihalelerde </a:t>
            </a:r>
            <a:r>
              <a:rPr kumimoji="0" lang="tr-TR" sz="22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son fiyat tekliflerinin alınması işlemi</a:t>
            </a:r>
            <a:r>
              <a:rPr kumimoji="0" lang="tr-TR" sz="2200" b="0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, elektronik eksiltme yapılan ihalelerde </a:t>
            </a:r>
            <a:r>
              <a:rPr kumimoji="0" lang="tr-TR" sz="22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eksiltme işlemleri</a:t>
            </a:r>
            <a:r>
              <a:rPr kumimoji="0" lang="tr-TR" sz="2200" b="0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ve varsa </a:t>
            </a:r>
            <a:r>
              <a:rPr kumimoji="0" lang="tr-TR" sz="22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fiyat dışı unsur değerlendirme işlemi, teklifler açıldıktan sonra</a:t>
            </a:r>
            <a:r>
              <a:rPr kumimoji="0" lang="tr-TR" sz="2200" b="0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;</a:t>
            </a:r>
          </a:p>
          <a:p>
            <a:pPr marL="666900" marR="0" lvl="1" indent="-342900" algn="just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92000"/>
              <a:buFont typeface="Wingdings" panose="05000000000000000000" pitchFamily="2" charset="2"/>
              <a:buChar char="§"/>
              <a:tabLst/>
              <a:defRPr/>
            </a:pPr>
            <a:r>
              <a:rPr kumimoji="0" lang="tr-TR" sz="2200" b="1" i="0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+mn-ea"/>
                <a:cs typeface="+mn-cs"/>
              </a:rPr>
              <a:t>Geçici teminatı uygun,</a:t>
            </a:r>
          </a:p>
          <a:p>
            <a:pPr marL="666900" marR="0" lvl="1" indent="-342900" algn="just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92000"/>
              <a:buFont typeface="Wingdings" panose="05000000000000000000" pitchFamily="2" charset="2"/>
              <a:buChar char="§"/>
              <a:tabLst/>
              <a:defRPr/>
            </a:pPr>
            <a:r>
              <a:rPr kumimoji="0" lang="tr-TR" sz="2200" b="1" i="0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+mn-ea"/>
                <a:cs typeface="+mn-cs"/>
              </a:rPr>
              <a:t>Vergi borcu ve SGK borcu olmayan,</a:t>
            </a:r>
          </a:p>
          <a:p>
            <a:pPr marL="666900" marR="0" lvl="1" indent="-342900" algn="just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92000"/>
              <a:buFont typeface="Wingdings" panose="05000000000000000000" pitchFamily="2" charset="2"/>
              <a:buChar char="§"/>
              <a:tabLst/>
              <a:defRPr/>
            </a:pPr>
            <a:r>
              <a:rPr kumimoji="0" lang="tr-TR" sz="2200" b="1" i="0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+mn-ea"/>
                <a:cs typeface="+mn-cs"/>
              </a:rPr>
              <a:t>Yasaklı olmadığı tespit edilen </a:t>
            </a:r>
            <a:r>
              <a:rPr lang="tr-TR" sz="2200" b="1" dirty="0">
                <a:solidFill>
                  <a:srgbClr val="C00000"/>
                </a:solidFill>
              </a:rPr>
              <a:t>i</a:t>
            </a:r>
            <a:r>
              <a:rPr kumimoji="0" lang="tr-TR" sz="2200" b="1" i="0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+mn-ea"/>
                <a:cs typeface="+mn-cs"/>
              </a:rPr>
              <a:t>stekliler</a:t>
            </a:r>
            <a:r>
              <a:rPr kumimoji="0" lang="tr-TR" sz="2200" b="1" i="0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+mn-ea"/>
                <a:cs typeface="+mn-cs"/>
              </a:rPr>
              <a:t> için  gerçekleştirilecektir. </a:t>
            </a:r>
            <a:endParaRPr lang="tr-TR" sz="2200" b="1" dirty="0">
              <a:solidFill>
                <a:srgbClr val="C00000"/>
              </a:solidFill>
            </a:endParaRPr>
          </a:p>
          <a:p>
            <a:pPr marL="666900" marR="0" lvl="1" indent="-342900" algn="just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92000"/>
              <a:buFont typeface="Wingdings" panose="05000000000000000000" pitchFamily="2" charset="2"/>
              <a:buChar char="§"/>
              <a:tabLst/>
              <a:defRPr/>
            </a:pPr>
            <a:endParaRPr kumimoji="0" lang="tr-TR" sz="2200" b="0" i="0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92000"/>
              <a:buFont typeface="Arial" panose="020B0604020202020204" pitchFamily="34" charset="0"/>
              <a:buChar char="•"/>
              <a:tabLst/>
              <a:defRPr/>
            </a:pPr>
            <a:r>
              <a:rPr kumimoji="0" lang="tr-TR" sz="2200" b="0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Teklif değerlendirme işlemleri; </a:t>
            </a:r>
            <a:r>
              <a:rPr kumimoji="0" lang="tr-TR" sz="22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ekonomik açıdan en avantajlı birinci ve ikinci olması öngörülen </a:t>
            </a:r>
            <a:r>
              <a:rPr kumimoji="0" lang="tr-TR" sz="2200" b="0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tekliflerle sınırlı olacak şekilde gerçekleştiril</a:t>
            </a:r>
            <a:r>
              <a:rPr lang="tr-TR" sz="2200" dirty="0" err="1"/>
              <a:t>ecektir</a:t>
            </a:r>
            <a:r>
              <a:rPr lang="tr-TR" sz="2200" dirty="0"/>
              <a:t>. </a:t>
            </a:r>
            <a:r>
              <a:rPr kumimoji="0" lang="tr-TR" sz="2200" b="0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(</a:t>
            </a:r>
            <a:r>
              <a:rPr kumimoji="0" lang="tr-TR" sz="2200" b="1" i="0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+mn-ea"/>
                <a:cs typeface="+mn-cs"/>
              </a:rPr>
              <a:t>AD teklif sorgulaması yapılan ihalelerde ise </a:t>
            </a:r>
            <a:r>
              <a:rPr kumimoji="0" lang="tr-TR" sz="2200" b="0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SD </a:t>
            </a:r>
            <a:r>
              <a:rPr kumimoji="0" lang="tr-TR" sz="2200" b="0" i="0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altınd</a:t>
            </a:r>
            <a:r>
              <a:rPr lang="tr-TR" sz="2200" dirty="0"/>
              <a:t>a kalan isteklilerin tamamı için)</a:t>
            </a:r>
            <a:endParaRPr kumimoji="0" lang="tr-TR" sz="2200" b="0" i="0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1A112F83-E76D-ECE7-1BF5-95D1235D2641}"/>
              </a:ext>
            </a:extLst>
          </p:cNvPr>
          <p:cNvSpPr txBox="1"/>
          <p:nvPr/>
        </p:nvSpPr>
        <p:spPr>
          <a:xfrm>
            <a:off x="0" y="111479"/>
            <a:ext cx="7259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chemeClr val="bg1"/>
                </a:solidFill>
              </a:rPr>
              <a:t>ELEKTRONİK KAMU ALIMLARI SİSTEMİ</a:t>
            </a:r>
          </a:p>
        </p:txBody>
      </p:sp>
    </p:spTree>
    <p:extLst>
      <p:ext uri="{BB962C8B-B14F-4D97-AF65-F5344CB8AC3E}">
        <p14:creationId xmlns:p14="http://schemas.microsoft.com/office/powerpoint/2010/main" val="631256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dörtgen 14"/>
          <p:cNvSpPr/>
          <p:nvPr/>
        </p:nvSpPr>
        <p:spPr>
          <a:xfrm>
            <a:off x="0" y="732482"/>
            <a:ext cx="7084381" cy="336022"/>
          </a:xfrm>
          <a:custGeom>
            <a:avLst/>
            <a:gdLst>
              <a:gd name="connsiteX0" fmla="*/ 0 w 7084381"/>
              <a:gd name="connsiteY0" fmla="*/ 0 h 336022"/>
              <a:gd name="connsiteX1" fmla="*/ 7084381 w 7084381"/>
              <a:gd name="connsiteY1" fmla="*/ 0 h 336022"/>
              <a:gd name="connsiteX2" fmla="*/ 7084381 w 7084381"/>
              <a:gd name="connsiteY2" fmla="*/ 336022 h 336022"/>
              <a:gd name="connsiteX3" fmla="*/ 0 w 7084381"/>
              <a:gd name="connsiteY3" fmla="*/ 336022 h 336022"/>
              <a:gd name="connsiteX4" fmla="*/ 0 w 7084381"/>
              <a:gd name="connsiteY4" fmla="*/ 0 h 336022"/>
              <a:gd name="connsiteX0" fmla="*/ 0 w 7084381"/>
              <a:gd name="connsiteY0" fmla="*/ 0 h 336022"/>
              <a:gd name="connsiteX1" fmla="*/ 7084381 w 7084381"/>
              <a:gd name="connsiteY1" fmla="*/ 0 h 336022"/>
              <a:gd name="connsiteX2" fmla="*/ 6897950 w 7084381"/>
              <a:gd name="connsiteY2" fmla="*/ 273878 h 336022"/>
              <a:gd name="connsiteX3" fmla="*/ 0 w 7084381"/>
              <a:gd name="connsiteY3" fmla="*/ 336022 h 336022"/>
              <a:gd name="connsiteX4" fmla="*/ 0 w 7084381"/>
              <a:gd name="connsiteY4" fmla="*/ 0 h 336022"/>
              <a:gd name="connsiteX0" fmla="*/ 0 w 7084381"/>
              <a:gd name="connsiteY0" fmla="*/ 0 h 336022"/>
              <a:gd name="connsiteX1" fmla="*/ 7084381 w 7084381"/>
              <a:gd name="connsiteY1" fmla="*/ 0 h 336022"/>
              <a:gd name="connsiteX2" fmla="*/ 6897950 w 7084381"/>
              <a:gd name="connsiteY2" fmla="*/ 291633 h 336022"/>
              <a:gd name="connsiteX3" fmla="*/ 0 w 7084381"/>
              <a:gd name="connsiteY3" fmla="*/ 336022 h 336022"/>
              <a:gd name="connsiteX4" fmla="*/ 0 w 7084381"/>
              <a:gd name="connsiteY4" fmla="*/ 0 h 336022"/>
              <a:gd name="connsiteX0" fmla="*/ 0 w 7084381"/>
              <a:gd name="connsiteY0" fmla="*/ 0 h 336022"/>
              <a:gd name="connsiteX1" fmla="*/ 7084381 w 7084381"/>
              <a:gd name="connsiteY1" fmla="*/ 0 h 336022"/>
              <a:gd name="connsiteX2" fmla="*/ 6897950 w 7084381"/>
              <a:gd name="connsiteY2" fmla="*/ 309389 h 336022"/>
              <a:gd name="connsiteX3" fmla="*/ 0 w 7084381"/>
              <a:gd name="connsiteY3" fmla="*/ 336022 h 336022"/>
              <a:gd name="connsiteX4" fmla="*/ 0 w 7084381"/>
              <a:gd name="connsiteY4" fmla="*/ 0 h 336022"/>
              <a:gd name="connsiteX0" fmla="*/ 0 w 7084381"/>
              <a:gd name="connsiteY0" fmla="*/ 0 h 336022"/>
              <a:gd name="connsiteX1" fmla="*/ 7084381 w 7084381"/>
              <a:gd name="connsiteY1" fmla="*/ 0 h 336022"/>
              <a:gd name="connsiteX2" fmla="*/ 6960094 w 7084381"/>
              <a:gd name="connsiteY2" fmla="*/ 318267 h 336022"/>
              <a:gd name="connsiteX3" fmla="*/ 0 w 7084381"/>
              <a:gd name="connsiteY3" fmla="*/ 336022 h 336022"/>
              <a:gd name="connsiteX4" fmla="*/ 0 w 7084381"/>
              <a:gd name="connsiteY4" fmla="*/ 0 h 336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84381" h="336022">
                <a:moveTo>
                  <a:pt x="0" y="0"/>
                </a:moveTo>
                <a:lnTo>
                  <a:pt x="7084381" y="0"/>
                </a:lnTo>
                <a:lnTo>
                  <a:pt x="6960094" y="318267"/>
                </a:lnTo>
                <a:lnTo>
                  <a:pt x="0" y="336022"/>
                </a:lnTo>
                <a:lnTo>
                  <a:pt x="0" y="0"/>
                </a:lnTo>
                <a:close/>
              </a:path>
            </a:pathLst>
          </a:custGeom>
          <a:solidFill>
            <a:srgbClr val="B63E3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defTabSz="457200"/>
            <a:r>
              <a:rPr lang="tr-TR" sz="1600" b="1" dirty="0">
                <a:solidFill>
                  <a:prstClr val="white"/>
                </a:solidFill>
                <a:latin typeface="Calibri" panose="020F0502020204030204"/>
              </a:rPr>
              <a:t>Yeni Uygulamalar</a:t>
            </a:r>
          </a:p>
        </p:txBody>
      </p:sp>
      <p:sp>
        <p:nvSpPr>
          <p:cNvPr id="2" name="Metin kutusu 1">
            <a:extLst>
              <a:ext uri="{FF2B5EF4-FFF2-40B4-BE49-F238E27FC236}">
                <a16:creationId xmlns:a16="http://schemas.microsoft.com/office/drawing/2014/main" id="{0D4901F1-B014-43C0-BEA9-69D9684EE889}"/>
              </a:ext>
            </a:extLst>
          </p:cNvPr>
          <p:cNvSpPr txBox="1"/>
          <p:nvPr/>
        </p:nvSpPr>
        <p:spPr>
          <a:xfrm>
            <a:off x="105470" y="1166287"/>
            <a:ext cx="862148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92000"/>
              <a:buFont typeface="Arial" panose="020B0604020202020204" pitchFamily="34" charset="0"/>
              <a:buChar char="•"/>
              <a:tabLst/>
              <a:defRPr/>
            </a:pPr>
            <a:r>
              <a:rPr kumimoji="0" lang="tr-TR" sz="2200" b="0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ADT açıklamaları </a:t>
            </a:r>
            <a:r>
              <a:rPr kumimoji="0" lang="tr-TR" sz="2200" b="1" i="0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+mn-ea"/>
                <a:cs typeface="+mn-cs"/>
              </a:rPr>
              <a:t>EKAP üzerinden e-imza ile imzalanmak </a:t>
            </a:r>
            <a:r>
              <a:rPr kumimoji="0" lang="tr-TR" sz="2200" b="0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suretiyle gönderilecektir. 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92000"/>
              <a:buFont typeface="Arial" panose="020B0604020202020204" pitchFamily="34" charset="0"/>
              <a:buChar char="•"/>
              <a:tabLst/>
              <a:defRPr/>
            </a:pPr>
            <a:r>
              <a:rPr kumimoji="0" lang="tr-TR" sz="2200" b="0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Sözleşme imzalanmadan önce sunulması gereken belgeler, </a:t>
            </a:r>
            <a:r>
              <a:rPr kumimoji="0" lang="tr-TR" sz="2200" b="1" i="0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+mn-ea"/>
                <a:cs typeface="+mn-cs"/>
              </a:rPr>
              <a:t>EKAP üzerinden e-imza ile imzalanmak </a:t>
            </a:r>
            <a:r>
              <a:rPr kumimoji="0" lang="tr-TR" sz="2200" b="0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suretiyle gönderilecektir. 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92000"/>
              <a:buFont typeface="Arial" panose="020B0604020202020204" pitchFamily="34" charset="0"/>
              <a:buChar char="•"/>
              <a:tabLst/>
              <a:defRPr/>
            </a:pPr>
            <a:r>
              <a:rPr kumimoji="0" lang="tr-TR" sz="2200" b="0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4735 sayılı Kanuna tabi sözleşmelere ilişkin Yönetmelik kapsamında belirlenen işlemler </a:t>
            </a:r>
            <a:r>
              <a:rPr kumimoji="0" lang="tr-TR" sz="2200" b="1" i="0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+mn-ea"/>
                <a:cs typeface="+mn-cs"/>
              </a:rPr>
              <a:t>EKAP üzerinden</a:t>
            </a:r>
            <a:r>
              <a:rPr kumimoji="0" lang="tr-TR" sz="2200" b="0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tr-TR" sz="22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gerçekleştirilecektir.</a:t>
            </a:r>
          </a:p>
          <a:p>
            <a:pPr marL="306000" marR="0" lvl="0" indent="-306000" algn="just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92000"/>
              <a:buFont typeface="Wingdings" panose="05000000000000000000" pitchFamily="2" charset="2"/>
              <a:buChar char="§"/>
              <a:tabLst/>
              <a:defRPr/>
            </a:pPr>
            <a:endParaRPr kumimoji="0" lang="tr-TR" sz="2200" b="0" i="0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  <a:p>
            <a:pPr marL="630000" marR="0" lvl="1" indent="-306000" algn="just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92000"/>
              <a:buFont typeface="Wingdings" panose="05000000000000000000" pitchFamily="2" charset="2"/>
              <a:buChar char="§"/>
              <a:tabLst/>
              <a:defRPr/>
            </a:pPr>
            <a:r>
              <a:rPr kumimoji="0" lang="tr-TR" sz="2200" b="1" i="0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+mn-ea"/>
                <a:cs typeface="+mn-cs"/>
              </a:rPr>
              <a:t>İstisna kapsamındaki ihaleler ile bunlara ilişkin sözleşmelere,</a:t>
            </a:r>
          </a:p>
          <a:p>
            <a:pPr marL="630000" marR="0" lvl="1" indent="-306000" algn="just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92000"/>
              <a:buFont typeface="Wingdings" panose="05000000000000000000" pitchFamily="2" charset="2"/>
              <a:buChar char="§"/>
              <a:tabLst/>
              <a:defRPr/>
            </a:pPr>
            <a:r>
              <a:rPr kumimoji="0" lang="tr-TR" sz="2200" b="1" i="0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+mn-ea"/>
                <a:cs typeface="+mn-cs"/>
              </a:rPr>
              <a:t>Doğrudan teminler ile bunlara ilişkin sözleşmelere,</a:t>
            </a:r>
          </a:p>
          <a:p>
            <a:pPr marL="630000" marR="0" lvl="1" indent="-306000" algn="just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92000"/>
              <a:buFont typeface="Wingdings" panose="05000000000000000000" pitchFamily="2" charset="2"/>
              <a:buChar char="§"/>
              <a:tabLst/>
              <a:defRPr/>
            </a:pPr>
            <a:r>
              <a:rPr kumimoji="0" lang="tr-TR" sz="2200" b="1" i="0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+mn-ea"/>
                <a:cs typeface="+mn-cs"/>
              </a:rPr>
              <a:t>Kanun kapsamı dışında kalan her türlü ihale ile bunlara ilişkin sözleşmelere ilişkin işlemler  kısmen veya tamamen EKAP üzerinden yürütülebilecektir.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9BCF9952-F855-C9FE-3E58-11EB2C064A2D}"/>
              </a:ext>
            </a:extLst>
          </p:cNvPr>
          <p:cNvSpPr txBox="1"/>
          <p:nvPr/>
        </p:nvSpPr>
        <p:spPr>
          <a:xfrm>
            <a:off x="0" y="111479"/>
            <a:ext cx="7259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chemeClr val="bg1"/>
                </a:solidFill>
              </a:rPr>
              <a:t>ELEKTRONİK KAMU ALIMLARI SİSTEMİ</a:t>
            </a:r>
          </a:p>
        </p:txBody>
      </p:sp>
    </p:spTree>
    <p:extLst>
      <p:ext uri="{BB962C8B-B14F-4D97-AF65-F5344CB8AC3E}">
        <p14:creationId xmlns:p14="http://schemas.microsoft.com/office/powerpoint/2010/main" val="231885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dörtgen 14"/>
          <p:cNvSpPr/>
          <p:nvPr/>
        </p:nvSpPr>
        <p:spPr>
          <a:xfrm>
            <a:off x="0" y="732482"/>
            <a:ext cx="7084381" cy="336022"/>
          </a:xfrm>
          <a:custGeom>
            <a:avLst/>
            <a:gdLst>
              <a:gd name="connsiteX0" fmla="*/ 0 w 7084381"/>
              <a:gd name="connsiteY0" fmla="*/ 0 h 336022"/>
              <a:gd name="connsiteX1" fmla="*/ 7084381 w 7084381"/>
              <a:gd name="connsiteY1" fmla="*/ 0 h 336022"/>
              <a:gd name="connsiteX2" fmla="*/ 7084381 w 7084381"/>
              <a:gd name="connsiteY2" fmla="*/ 336022 h 336022"/>
              <a:gd name="connsiteX3" fmla="*/ 0 w 7084381"/>
              <a:gd name="connsiteY3" fmla="*/ 336022 h 336022"/>
              <a:gd name="connsiteX4" fmla="*/ 0 w 7084381"/>
              <a:gd name="connsiteY4" fmla="*/ 0 h 336022"/>
              <a:gd name="connsiteX0" fmla="*/ 0 w 7084381"/>
              <a:gd name="connsiteY0" fmla="*/ 0 h 336022"/>
              <a:gd name="connsiteX1" fmla="*/ 7084381 w 7084381"/>
              <a:gd name="connsiteY1" fmla="*/ 0 h 336022"/>
              <a:gd name="connsiteX2" fmla="*/ 6897950 w 7084381"/>
              <a:gd name="connsiteY2" fmla="*/ 273878 h 336022"/>
              <a:gd name="connsiteX3" fmla="*/ 0 w 7084381"/>
              <a:gd name="connsiteY3" fmla="*/ 336022 h 336022"/>
              <a:gd name="connsiteX4" fmla="*/ 0 w 7084381"/>
              <a:gd name="connsiteY4" fmla="*/ 0 h 336022"/>
              <a:gd name="connsiteX0" fmla="*/ 0 w 7084381"/>
              <a:gd name="connsiteY0" fmla="*/ 0 h 336022"/>
              <a:gd name="connsiteX1" fmla="*/ 7084381 w 7084381"/>
              <a:gd name="connsiteY1" fmla="*/ 0 h 336022"/>
              <a:gd name="connsiteX2" fmla="*/ 6897950 w 7084381"/>
              <a:gd name="connsiteY2" fmla="*/ 291633 h 336022"/>
              <a:gd name="connsiteX3" fmla="*/ 0 w 7084381"/>
              <a:gd name="connsiteY3" fmla="*/ 336022 h 336022"/>
              <a:gd name="connsiteX4" fmla="*/ 0 w 7084381"/>
              <a:gd name="connsiteY4" fmla="*/ 0 h 336022"/>
              <a:gd name="connsiteX0" fmla="*/ 0 w 7084381"/>
              <a:gd name="connsiteY0" fmla="*/ 0 h 336022"/>
              <a:gd name="connsiteX1" fmla="*/ 7084381 w 7084381"/>
              <a:gd name="connsiteY1" fmla="*/ 0 h 336022"/>
              <a:gd name="connsiteX2" fmla="*/ 6897950 w 7084381"/>
              <a:gd name="connsiteY2" fmla="*/ 309389 h 336022"/>
              <a:gd name="connsiteX3" fmla="*/ 0 w 7084381"/>
              <a:gd name="connsiteY3" fmla="*/ 336022 h 336022"/>
              <a:gd name="connsiteX4" fmla="*/ 0 w 7084381"/>
              <a:gd name="connsiteY4" fmla="*/ 0 h 336022"/>
              <a:gd name="connsiteX0" fmla="*/ 0 w 7084381"/>
              <a:gd name="connsiteY0" fmla="*/ 0 h 336022"/>
              <a:gd name="connsiteX1" fmla="*/ 7084381 w 7084381"/>
              <a:gd name="connsiteY1" fmla="*/ 0 h 336022"/>
              <a:gd name="connsiteX2" fmla="*/ 6960094 w 7084381"/>
              <a:gd name="connsiteY2" fmla="*/ 318267 h 336022"/>
              <a:gd name="connsiteX3" fmla="*/ 0 w 7084381"/>
              <a:gd name="connsiteY3" fmla="*/ 336022 h 336022"/>
              <a:gd name="connsiteX4" fmla="*/ 0 w 7084381"/>
              <a:gd name="connsiteY4" fmla="*/ 0 h 336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84381" h="336022">
                <a:moveTo>
                  <a:pt x="0" y="0"/>
                </a:moveTo>
                <a:lnTo>
                  <a:pt x="7084381" y="0"/>
                </a:lnTo>
                <a:lnTo>
                  <a:pt x="6960094" y="318267"/>
                </a:lnTo>
                <a:lnTo>
                  <a:pt x="0" y="336022"/>
                </a:lnTo>
                <a:lnTo>
                  <a:pt x="0" y="0"/>
                </a:lnTo>
                <a:close/>
              </a:path>
            </a:pathLst>
          </a:custGeom>
          <a:solidFill>
            <a:srgbClr val="B63E3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defTabSz="457200"/>
            <a:r>
              <a:rPr lang="tr-TR" sz="1600" b="1" dirty="0">
                <a:solidFill>
                  <a:prstClr val="white"/>
                </a:solidFill>
              </a:rPr>
              <a:t>İhale Onay Belgesi  ve  Yaklaşık Maliyet </a:t>
            </a:r>
            <a:endParaRPr lang="tr-TR" sz="1600" b="1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Metin kutusu 1">
            <a:extLst>
              <a:ext uri="{FF2B5EF4-FFF2-40B4-BE49-F238E27FC236}">
                <a16:creationId xmlns:a16="http://schemas.microsoft.com/office/drawing/2014/main" id="{0D4901F1-B014-43C0-BEA9-69D9684EE889}"/>
              </a:ext>
            </a:extLst>
          </p:cNvPr>
          <p:cNvSpPr txBox="1"/>
          <p:nvPr/>
        </p:nvSpPr>
        <p:spPr>
          <a:xfrm>
            <a:off x="105470" y="1166287"/>
            <a:ext cx="8933060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92000"/>
              <a:buFont typeface="Arial" panose="020B0604020202020204" pitchFamily="34" charset="0"/>
              <a:buChar char="•"/>
              <a:tabLst/>
              <a:defRPr/>
            </a:pPr>
            <a:r>
              <a:rPr kumimoji="0" lang="tr-TR" sz="1800" b="0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tr-TR" sz="2100" b="0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Yaklaşık maliyet, işin teknik özellikleri dikkate alınarak; </a:t>
            </a:r>
          </a:p>
          <a:p>
            <a:pPr marL="1124100" lvl="2" indent="-342900" algn="just" defTabSz="457200">
              <a:spcBef>
                <a:spcPts val="600"/>
              </a:spcBef>
              <a:spcAft>
                <a:spcPts val="600"/>
              </a:spcAft>
              <a:buSzPct val="92000"/>
              <a:buFont typeface="Wingdings" panose="05000000000000000000" pitchFamily="2" charset="2"/>
              <a:buChar char="§"/>
              <a:defRPr/>
            </a:pPr>
            <a:r>
              <a:rPr kumimoji="0" lang="tr-TR" sz="2100" b="1" i="0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+mn-ea"/>
                <a:cs typeface="+mn-cs"/>
              </a:rPr>
              <a:t>İş kalemleri, </a:t>
            </a:r>
          </a:p>
          <a:p>
            <a:pPr marL="1124100" lvl="2" indent="-342900" algn="just" defTabSz="457200">
              <a:spcBef>
                <a:spcPts val="600"/>
              </a:spcBef>
              <a:spcAft>
                <a:spcPts val="600"/>
              </a:spcAft>
              <a:buSzPct val="92000"/>
              <a:buFont typeface="Wingdings" panose="05000000000000000000" pitchFamily="2" charset="2"/>
              <a:buChar char="§"/>
              <a:defRPr/>
            </a:pPr>
            <a:r>
              <a:rPr kumimoji="0" lang="tr-TR" sz="2100" b="1" i="0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+mn-ea"/>
                <a:cs typeface="+mn-cs"/>
              </a:rPr>
              <a:t>Birimler, </a:t>
            </a:r>
          </a:p>
          <a:p>
            <a:pPr marL="1124100" lvl="2" indent="-342900" algn="just" defTabSz="457200">
              <a:spcBef>
                <a:spcPts val="600"/>
              </a:spcBef>
              <a:spcAft>
                <a:spcPts val="600"/>
              </a:spcAft>
              <a:buSzPct val="92000"/>
              <a:buFont typeface="Wingdings" panose="05000000000000000000" pitchFamily="2" charset="2"/>
              <a:buChar char="§"/>
              <a:defRPr/>
            </a:pPr>
            <a:r>
              <a:rPr kumimoji="0" lang="tr-TR" sz="2100" b="1" i="0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+mn-ea"/>
                <a:cs typeface="+mn-cs"/>
              </a:rPr>
              <a:t>Girdiler </a:t>
            </a:r>
          </a:p>
          <a:p>
            <a:pPr marL="0" marR="0" lvl="1" algn="just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92000"/>
              <a:tabLst/>
              <a:defRPr/>
            </a:pPr>
            <a:r>
              <a:rPr kumimoji="0" lang="tr-TR" sz="2100" b="0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	ve benzeri </a:t>
            </a:r>
            <a:r>
              <a:rPr kumimoji="0" lang="tr-TR" sz="21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bileşenler</a:t>
            </a:r>
            <a:r>
              <a:rPr kumimoji="0" lang="tr-TR" sz="2100" b="0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bazında </a:t>
            </a:r>
            <a:r>
              <a:rPr kumimoji="0" lang="tr-TR" sz="2100" b="0" i="0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EKAP’ta</a:t>
            </a:r>
            <a:r>
              <a:rPr kumimoji="0" lang="tr-TR" sz="2100" b="0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hazırlanacaktır.</a:t>
            </a:r>
          </a:p>
          <a:p>
            <a:pPr marL="0" marR="0" lvl="1" algn="just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92000"/>
              <a:tabLst/>
              <a:defRPr/>
            </a:pPr>
            <a:endParaRPr kumimoji="0" lang="tr-TR" sz="2100" b="0" i="0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92000"/>
              <a:buFont typeface="Arial" panose="020B0604020202020204" pitchFamily="34" charset="0"/>
              <a:buChar char="•"/>
              <a:tabLst/>
              <a:defRPr/>
            </a:pPr>
            <a:r>
              <a:rPr kumimoji="0" lang="tr-TR" sz="2100" b="0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EKAP aracılığıyla erişilemeyen fiyat veya rayiçlere dayanak teşkil eden bilgi ve belgeler </a:t>
            </a:r>
            <a:r>
              <a:rPr kumimoji="0" lang="tr-TR" sz="2100" b="1" i="0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+mn-ea"/>
                <a:cs typeface="+mn-cs"/>
              </a:rPr>
              <a:t>EKAP’a</a:t>
            </a:r>
            <a:r>
              <a:rPr kumimoji="0" lang="tr-TR" sz="2100" b="1" i="0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+mn-ea"/>
                <a:cs typeface="+mn-cs"/>
              </a:rPr>
              <a:t> yüklenecek.</a:t>
            </a:r>
            <a:endParaRPr kumimoji="0" lang="tr-TR" sz="2100" b="0" i="0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92000"/>
              <a:buFont typeface="Arial" panose="020B0604020202020204" pitchFamily="34" charset="0"/>
              <a:buChar char="•"/>
              <a:tabLst/>
              <a:defRPr/>
            </a:pPr>
            <a:r>
              <a:rPr kumimoji="0" lang="tr-TR" sz="2100" b="0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Yaklaşık maliyete dayanak tüm belgeler </a:t>
            </a:r>
            <a:r>
              <a:rPr kumimoji="0" lang="tr-TR" sz="2100" b="1" i="0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+mn-ea"/>
                <a:cs typeface="+mn-cs"/>
              </a:rPr>
              <a:t>EKAP’a</a:t>
            </a:r>
            <a:r>
              <a:rPr kumimoji="0" lang="tr-TR" sz="2100" b="1" i="0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+mn-ea"/>
                <a:cs typeface="+mn-cs"/>
              </a:rPr>
              <a:t> aktarılacak/yüklenecek</a:t>
            </a:r>
            <a:r>
              <a:rPr kumimoji="0" lang="tr-TR" sz="2100" b="0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.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92000"/>
              <a:buFont typeface="Arial" panose="020B0604020202020204" pitchFamily="34" charset="0"/>
              <a:buChar char="•"/>
              <a:tabLst/>
              <a:defRPr/>
            </a:pPr>
            <a:r>
              <a:rPr kumimoji="0" lang="tr-TR" sz="2100" b="1" i="0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+mn-ea"/>
                <a:cs typeface="+mn-cs"/>
              </a:rPr>
              <a:t>İhale onay belgesi </a:t>
            </a:r>
            <a:r>
              <a:rPr kumimoji="0" lang="tr-TR" sz="2100" b="0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EKAP üzerinden hazırlanacak ve  e-imza ile imzalanacak.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3E50D284-85D2-C303-35DA-4E2D01A7FCFB}"/>
              </a:ext>
            </a:extLst>
          </p:cNvPr>
          <p:cNvSpPr txBox="1"/>
          <p:nvPr/>
        </p:nvSpPr>
        <p:spPr>
          <a:xfrm>
            <a:off x="0" y="111479"/>
            <a:ext cx="7259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chemeClr val="bg1"/>
                </a:solidFill>
              </a:rPr>
              <a:t>ELEKTRONİK KAMU ALIMLARI SİSTEMİ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87CD0770-6EBE-E90E-50DB-B043A1437D6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4982" y="1236455"/>
            <a:ext cx="2349018" cy="207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028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CA150C-877F-321D-A2BA-E5A7AB6445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dörtgen 14">
            <a:extLst>
              <a:ext uri="{FF2B5EF4-FFF2-40B4-BE49-F238E27FC236}">
                <a16:creationId xmlns:a16="http://schemas.microsoft.com/office/drawing/2014/main" id="{FF3EAFC5-4410-69ED-AE84-A92690F48523}"/>
              </a:ext>
            </a:extLst>
          </p:cNvPr>
          <p:cNvSpPr/>
          <p:nvPr/>
        </p:nvSpPr>
        <p:spPr>
          <a:xfrm>
            <a:off x="0" y="732482"/>
            <a:ext cx="7084381" cy="336022"/>
          </a:xfrm>
          <a:custGeom>
            <a:avLst/>
            <a:gdLst>
              <a:gd name="connsiteX0" fmla="*/ 0 w 7084381"/>
              <a:gd name="connsiteY0" fmla="*/ 0 h 336022"/>
              <a:gd name="connsiteX1" fmla="*/ 7084381 w 7084381"/>
              <a:gd name="connsiteY1" fmla="*/ 0 h 336022"/>
              <a:gd name="connsiteX2" fmla="*/ 7084381 w 7084381"/>
              <a:gd name="connsiteY2" fmla="*/ 336022 h 336022"/>
              <a:gd name="connsiteX3" fmla="*/ 0 w 7084381"/>
              <a:gd name="connsiteY3" fmla="*/ 336022 h 336022"/>
              <a:gd name="connsiteX4" fmla="*/ 0 w 7084381"/>
              <a:gd name="connsiteY4" fmla="*/ 0 h 336022"/>
              <a:gd name="connsiteX0" fmla="*/ 0 w 7084381"/>
              <a:gd name="connsiteY0" fmla="*/ 0 h 336022"/>
              <a:gd name="connsiteX1" fmla="*/ 7084381 w 7084381"/>
              <a:gd name="connsiteY1" fmla="*/ 0 h 336022"/>
              <a:gd name="connsiteX2" fmla="*/ 6897950 w 7084381"/>
              <a:gd name="connsiteY2" fmla="*/ 273878 h 336022"/>
              <a:gd name="connsiteX3" fmla="*/ 0 w 7084381"/>
              <a:gd name="connsiteY3" fmla="*/ 336022 h 336022"/>
              <a:gd name="connsiteX4" fmla="*/ 0 w 7084381"/>
              <a:gd name="connsiteY4" fmla="*/ 0 h 336022"/>
              <a:gd name="connsiteX0" fmla="*/ 0 w 7084381"/>
              <a:gd name="connsiteY0" fmla="*/ 0 h 336022"/>
              <a:gd name="connsiteX1" fmla="*/ 7084381 w 7084381"/>
              <a:gd name="connsiteY1" fmla="*/ 0 h 336022"/>
              <a:gd name="connsiteX2" fmla="*/ 6897950 w 7084381"/>
              <a:gd name="connsiteY2" fmla="*/ 291633 h 336022"/>
              <a:gd name="connsiteX3" fmla="*/ 0 w 7084381"/>
              <a:gd name="connsiteY3" fmla="*/ 336022 h 336022"/>
              <a:gd name="connsiteX4" fmla="*/ 0 w 7084381"/>
              <a:gd name="connsiteY4" fmla="*/ 0 h 336022"/>
              <a:gd name="connsiteX0" fmla="*/ 0 w 7084381"/>
              <a:gd name="connsiteY0" fmla="*/ 0 h 336022"/>
              <a:gd name="connsiteX1" fmla="*/ 7084381 w 7084381"/>
              <a:gd name="connsiteY1" fmla="*/ 0 h 336022"/>
              <a:gd name="connsiteX2" fmla="*/ 6897950 w 7084381"/>
              <a:gd name="connsiteY2" fmla="*/ 309389 h 336022"/>
              <a:gd name="connsiteX3" fmla="*/ 0 w 7084381"/>
              <a:gd name="connsiteY3" fmla="*/ 336022 h 336022"/>
              <a:gd name="connsiteX4" fmla="*/ 0 w 7084381"/>
              <a:gd name="connsiteY4" fmla="*/ 0 h 336022"/>
              <a:gd name="connsiteX0" fmla="*/ 0 w 7084381"/>
              <a:gd name="connsiteY0" fmla="*/ 0 h 336022"/>
              <a:gd name="connsiteX1" fmla="*/ 7084381 w 7084381"/>
              <a:gd name="connsiteY1" fmla="*/ 0 h 336022"/>
              <a:gd name="connsiteX2" fmla="*/ 6960094 w 7084381"/>
              <a:gd name="connsiteY2" fmla="*/ 318267 h 336022"/>
              <a:gd name="connsiteX3" fmla="*/ 0 w 7084381"/>
              <a:gd name="connsiteY3" fmla="*/ 336022 h 336022"/>
              <a:gd name="connsiteX4" fmla="*/ 0 w 7084381"/>
              <a:gd name="connsiteY4" fmla="*/ 0 h 336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84381" h="336022">
                <a:moveTo>
                  <a:pt x="0" y="0"/>
                </a:moveTo>
                <a:lnTo>
                  <a:pt x="7084381" y="0"/>
                </a:lnTo>
                <a:lnTo>
                  <a:pt x="6960094" y="318267"/>
                </a:lnTo>
                <a:lnTo>
                  <a:pt x="0" y="336022"/>
                </a:lnTo>
                <a:lnTo>
                  <a:pt x="0" y="0"/>
                </a:lnTo>
                <a:close/>
              </a:path>
            </a:pathLst>
          </a:custGeom>
          <a:solidFill>
            <a:srgbClr val="B63E3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defTabSz="457200"/>
            <a:r>
              <a:rPr lang="tr-TR" sz="1600" b="1" dirty="0">
                <a:solidFill>
                  <a:prstClr val="white"/>
                </a:solidFill>
              </a:rPr>
              <a:t>İhale Onay Belgesi ve Yaklaşık Maliyet-İhtiyaca ilişkin iş kalemlerinin girilmesi </a:t>
            </a:r>
            <a:endParaRPr lang="tr-TR" sz="1600" b="1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B96A0B01-6317-CBDC-BD2B-8AF6E0F6B445}"/>
              </a:ext>
            </a:extLst>
          </p:cNvPr>
          <p:cNvSpPr txBox="1"/>
          <p:nvPr/>
        </p:nvSpPr>
        <p:spPr>
          <a:xfrm>
            <a:off x="0" y="111479"/>
            <a:ext cx="7259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chemeClr val="bg1"/>
                </a:solidFill>
              </a:rPr>
              <a:t>ELEKTRONİK KAMU ALIMLARI SİSTEMİ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F6BE1252-595F-DA3D-8A51-660E734AF8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294" y="1315617"/>
            <a:ext cx="8873412" cy="5029200"/>
          </a:xfrm>
          <a:prstGeom prst="rect">
            <a:avLst/>
          </a:prstGeom>
          <a:ln w="28575">
            <a:solidFill>
              <a:srgbClr val="335796"/>
            </a:solidFill>
          </a:ln>
        </p:spPr>
      </p:pic>
    </p:spTree>
    <p:extLst>
      <p:ext uri="{BB962C8B-B14F-4D97-AF65-F5344CB8AC3E}">
        <p14:creationId xmlns:p14="http://schemas.microsoft.com/office/powerpoint/2010/main" val="170431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4BBCCE-EAA5-C2BE-C8EF-C5D21D61B7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dörtgen 14">
            <a:extLst>
              <a:ext uri="{FF2B5EF4-FFF2-40B4-BE49-F238E27FC236}">
                <a16:creationId xmlns:a16="http://schemas.microsoft.com/office/drawing/2014/main" id="{B18E3816-7B07-C587-E425-9CBD4467FD3F}"/>
              </a:ext>
            </a:extLst>
          </p:cNvPr>
          <p:cNvSpPr/>
          <p:nvPr/>
        </p:nvSpPr>
        <p:spPr>
          <a:xfrm>
            <a:off x="0" y="732482"/>
            <a:ext cx="7084381" cy="424514"/>
          </a:xfrm>
          <a:custGeom>
            <a:avLst/>
            <a:gdLst>
              <a:gd name="connsiteX0" fmla="*/ 0 w 7084381"/>
              <a:gd name="connsiteY0" fmla="*/ 0 h 336022"/>
              <a:gd name="connsiteX1" fmla="*/ 7084381 w 7084381"/>
              <a:gd name="connsiteY1" fmla="*/ 0 h 336022"/>
              <a:gd name="connsiteX2" fmla="*/ 7084381 w 7084381"/>
              <a:gd name="connsiteY2" fmla="*/ 336022 h 336022"/>
              <a:gd name="connsiteX3" fmla="*/ 0 w 7084381"/>
              <a:gd name="connsiteY3" fmla="*/ 336022 h 336022"/>
              <a:gd name="connsiteX4" fmla="*/ 0 w 7084381"/>
              <a:gd name="connsiteY4" fmla="*/ 0 h 336022"/>
              <a:gd name="connsiteX0" fmla="*/ 0 w 7084381"/>
              <a:gd name="connsiteY0" fmla="*/ 0 h 336022"/>
              <a:gd name="connsiteX1" fmla="*/ 7084381 w 7084381"/>
              <a:gd name="connsiteY1" fmla="*/ 0 h 336022"/>
              <a:gd name="connsiteX2" fmla="*/ 6897950 w 7084381"/>
              <a:gd name="connsiteY2" fmla="*/ 273878 h 336022"/>
              <a:gd name="connsiteX3" fmla="*/ 0 w 7084381"/>
              <a:gd name="connsiteY3" fmla="*/ 336022 h 336022"/>
              <a:gd name="connsiteX4" fmla="*/ 0 w 7084381"/>
              <a:gd name="connsiteY4" fmla="*/ 0 h 336022"/>
              <a:gd name="connsiteX0" fmla="*/ 0 w 7084381"/>
              <a:gd name="connsiteY0" fmla="*/ 0 h 336022"/>
              <a:gd name="connsiteX1" fmla="*/ 7084381 w 7084381"/>
              <a:gd name="connsiteY1" fmla="*/ 0 h 336022"/>
              <a:gd name="connsiteX2" fmla="*/ 6897950 w 7084381"/>
              <a:gd name="connsiteY2" fmla="*/ 291633 h 336022"/>
              <a:gd name="connsiteX3" fmla="*/ 0 w 7084381"/>
              <a:gd name="connsiteY3" fmla="*/ 336022 h 336022"/>
              <a:gd name="connsiteX4" fmla="*/ 0 w 7084381"/>
              <a:gd name="connsiteY4" fmla="*/ 0 h 336022"/>
              <a:gd name="connsiteX0" fmla="*/ 0 w 7084381"/>
              <a:gd name="connsiteY0" fmla="*/ 0 h 336022"/>
              <a:gd name="connsiteX1" fmla="*/ 7084381 w 7084381"/>
              <a:gd name="connsiteY1" fmla="*/ 0 h 336022"/>
              <a:gd name="connsiteX2" fmla="*/ 6897950 w 7084381"/>
              <a:gd name="connsiteY2" fmla="*/ 309389 h 336022"/>
              <a:gd name="connsiteX3" fmla="*/ 0 w 7084381"/>
              <a:gd name="connsiteY3" fmla="*/ 336022 h 336022"/>
              <a:gd name="connsiteX4" fmla="*/ 0 w 7084381"/>
              <a:gd name="connsiteY4" fmla="*/ 0 h 336022"/>
              <a:gd name="connsiteX0" fmla="*/ 0 w 7084381"/>
              <a:gd name="connsiteY0" fmla="*/ 0 h 336022"/>
              <a:gd name="connsiteX1" fmla="*/ 7084381 w 7084381"/>
              <a:gd name="connsiteY1" fmla="*/ 0 h 336022"/>
              <a:gd name="connsiteX2" fmla="*/ 6960094 w 7084381"/>
              <a:gd name="connsiteY2" fmla="*/ 318267 h 336022"/>
              <a:gd name="connsiteX3" fmla="*/ 0 w 7084381"/>
              <a:gd name="connsiteY3" fmla="*/ 336022 h 336022"/>
              <a:gd name="connsiteX4" fmla="*/ 0 w 7084381"/>
              <a:gd name="connsiteY4" fmla="*/ 0 h 336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84381" h="336022">
                <a:moveTo>
                  <a:pt x="0" y="0"/>
                </a:moveTo>
                <a:lnTo>
                  <a:pt x="7084381" y="0"/>
                </a:lnTo>
                <a:lnTo>
                  <a:pt x="6960094" y="318267"/>
                </a:lnTo>
                <a:lnTo>
                  <a:pt x="0" y="336022"/>
                </a:lnTo>
                <a:lnTo>
                  <a:pt x="0" y="0"/>
                </a:lnTo>
                <a:close/>
              </a:path>
            </a:pathLst>
          </a:custGeom>
          <a:solidFill>
            <a:srgbClr val="B63E3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defTabSz="457200"/>
            <a:r>
              <a:rPr lang="tr-TR" sz="1600" b="1" dirty="0">
                <a:solidFill>
                  <a:prstClr val="white"/>
                </a:solidFill>
              </a:rPr>
              <a:t>İhale Onay Belgesi  ve  Yaklaşık Maliyet –Dayanak Belgelerin Yüklenmesi ve Hesap Cetvelinin Oluşturulması </a:t>
            </a:r>
            <a:endParaRPr lang="tr-TR" sz="1600" b="1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A2508048-5BAD-377B-FF4B-1C77E678E572}"/>
              </a:ext>
            </a:extLst>
          </p:cNvPr>
          <p:cNvSpPr txBox="1"/>
          <p:nvPr/>
        </p:nvSpPr>
        <p:spPr>
          <a:xfrm>
            <a:off x="0" y="111479"/>
            <a:ext cx="7259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chemeClr val="bg1"/>
                </a:solidFill>
              </a:rPr>
              <a:t>ELEKTRONİK KAMU ALIMLARI SİSTEMİ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FD5C69AF-17AA-7074-A225-E57606DAE7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840" y="1318821"/>
            <a:ext cx="8880320" cy="1475540"/>
          </a:xfrm>
          <a:prstGeom prst="rect">
            <a:avLst/>
          </a:prstGeom>
          <a:ln w="28575">
            <a:solidFill>
              <a:srgbClr val="335796"/>
            </a:solidFill>
          </a:ln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EA6A0A5A-37D1-42A1-F2A6-FAFC01EBBD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839" y="3044678"/>
            <a:ext cx="8880319" cy="3232987"/>
          </a:xfrm>
          <a:prstGeom prst="rect">
            <a:avLst/>
          </a:prstGeom>
          <a:ln w="28575">
            <a:solidFill>
              <a:srgbClr val="335796"/>
            </a:solidFill>
          </a:ln>
        </p:spPr>
      </p:pic>
    </p:spTree>
    <p:extLst>
      <p:ext uri="{BB962C8B-B14F-4D97-AF65-F5344CB8AC3E}">
        <p14:creationId xmlns:p14="http://schemas.microsoft.com/office/powerpoint/2010/main" val="128190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BFD910-A86D-B98F-C5DF-6D04800012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dörtgen 14">
            <a:extLst>
              <a:ext uri="{FF2B5EF4-FFF2-40B4-BE49-F238E27FC236}">
                <a16:creationId xmlns:a16="http://schemas.microsoft.com/office/drawing/2014/main" id="{BB97059E-827E-C8BE-7382-EBC945F0BA8A}"/>
              </a:ext>
            </a:extLst>
          </p:cNvPr>
          <p:cNvSpPr/>
          <p:nvPr/>
        </p:nvSpPr>
        <p:spPr>
          <a:xfrm>
            <a:off x="0" y="732482"/>
            <a:ext cx="7084381" cy="336022"/>
          </a:xfrm>
          <a:custGeom>
            <a:avLst/>
            <a:gdLst>
              <a:gd name="connsiteX0" fmla="*/ 0 w 7084381"/>
              <a:gd name="connsiteY0" fmla="*/ 0 h 336022"/>
              <a:gd name="connsiteX1" fmla="*/ 7084381 w 7084381"/>
              <a:gd name="connsiteY1" fmla="*/ 0 h 336022"/>
              <a:gd name="connsiteX2" fmla="*/ 7084381 w 7084381"/>
              <a:gd name="connsiteY2" fmla="*/ 336022 h 336022"/>
              <a:gd name="connsiteX3" fmla="*/ 0 w 7084381"/>
              <a:gd name="connsiteY3" fmla="*/ 336022 h 336022"/>
              <a:gd name="connsiteX4" fmla="*/ 0 w 7084381"/>
              <a:gd name="connsiteY4" fmla="*/ 0 h 336022"/>
              <a:gd name="connsiteX0" fmla="*/ 0 w 7084381"/>
              <a:gd name="connsiteY0" fmla="*/ 0 h 336022"/>
              <a:gd name="connsiteX1" fmla="*/ 7084381 w 7084381"/>
              <a:gd name="connsiteY1" fmla="*/ 0 h 336022"/>
              <a:gd name="connsiteX2" fmla="*/ 6897950 w 7084381"/>
              <a:gd name="connsiteY2" fmla="*/ 273878 h 336022"/>
              <a:gd name="connsiteX3" fmla="*/ 0 w 7084381"/>
              <a:gd name="connsiteY3" fmla="*/ 336022 h 336022"/>
              <a:gd name="connsiteX4" fmla="*/ 0 w 7084381"/>
              <a:gd name="connsiteY4" fmla="*/ 0 h 336022"/>
              <a:gd name="connsiteX0" fmla="*/ 0 w 7084381"/>
              <a:gd name="connsiteY0" fmla="*/ 0 h 336022"/>
              <a:gd name="connsiteX1" fmla="*/ 7084381 w 7084381"/>
              <a:gd name="connsiteY1" fmla="*/ 0 h 336022"/>
              <a:gd name="connsiteX2" fmla="*/ 6897950 w 7084381"/>
              <a:gd name="connsiteY2" fmla="*/ 291633 h 336022"/>
              <a:gd name="connsiteX3" fmla="*/ 0 w 7084381"/>
              <a:gd name="connsiteY3" fmla="*/ 336022 h 336022"/>
              <a:gd name="connsiteX4" fmla="*/ 0 w 7084381"/>
              <a:gd name="connsiteY4" fmla="*/ 0 h 336022"/>
              <a:gd name="connsiteX0" fmla="*/ 0 w 7084381"/>
              <a:gd name="connsiteY0" fmla="*/ 0 h 336022"/>
              <a:gd name="connsiteX1" fmla="*/ 7084381 w 7084381"/>
              <a:gd name="connsiteY1" fmla="*/ 0 h 336022"/>
              <a:gd name="connsiteX2" fmla="*/ 6897950 w 7084381"/>
              <a:gd name="connsiteY2" fmla="*/ 309389 h 336022"/>
              <a:gd name="connsiteX3" fmla="*/ 0 w 7084381"/>
              <a:gd name="connsiteY3" fmla="*/ 336022 h 336022"/>
              <a:gd name="connsiteX4" fmla="*/ 0 w 7084381"/>
              <a:gd name="connsiteY4" fmla="*/ 0 h 336022"/>
              <a:gd name="connsiteX0" fmla="*/ 0 w 7084381"/>
              <a:gd name="connsiteY0" fmla="*/ 0 h 336022"/>
              <a:gd name="connsiteX1" fmla="*/ 7084381 w 7084381"/>
              <a:gd name="connsiteY1" fmla="*/ 0 h 336022"/>
              <a:gd name="connsiteX2" fmla="*/ 6960094 w 7084381"/>
              <a:gd name="connsiteY2" fmla="*/ 318267 h 336022"/>
              <a:gd name="connsiteX3" fmla="*/ 0 w 7084381"/>
              <a:gd name="connsiteY3" fmla="*/ 336022 h 336022"/>
              <a:gd name="connsiteX4" fmla="*/ 0 w 7084381"/>
              <a:gd name="connsiteY4" fmla="*/ 0 h 336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84381" h="336022">
                <a:moveTo>
                  <a:pt x="0" y="0"/>
                </a:moveTo>
                <a:lnTo>
                  <a:pt x="7084381" y="0"/>
                </a:lnTo>
                <a:lnTo>
                  <a:pt x="6960094" y="318267"/>
                </a:lnTo>
                <a:lnTo>
                  <a:pt x="0" y="336022"/>
                </a:lnTo>
                <a:lnTo>
                  <a:pt x="0" y="0"/>
                </a:lnTo>
                <a:close/>
              </a:path>
            </a:pathLst>
          </a:custGeom>
          <a:solidFill>
            <a:srgbClr val="B63E3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defTabSz="457200"/>
            <a:r>
              <a:rPr lang="tr-TR" sz="1600" b="1" dirty="0">
                <a:solidFill>
                  <a:prstClr val="white"/>
                </a:solidFill>
              </a:rPr>
              <a:t>İhale Onay Belgesinin Oluşturulması ve İmzalanması</a:t>
            </a:r>
            <a:endParaRPr lang="tr-TR" sz="1600" b="1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CA7B99AA-2F45-0C85-9E44-8962AC0ADAD1}"/>
              </a:ext>
            </a:extLst>
          </p:cNvPr>
          <p:cNvSpPr txBox="1"/>
          <p:nvPr/>
        </p:nvSpPr>
        <p:spPr>
          <a:xfrm>
            <a:off x="0" y="111479"/>
            <a:ext cx="7259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chemeClr val="bg1"/>
                </a:solidFill>
              </a:rPr>
              <a:t>ELEKTRONİK KAMU ALIMLARI SİSTEMİ</a:t>
            </a:r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5C5A775E-A500-7C5D-B486-F15326AEAB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707" y="1110158"/>
            <a:ext cx="8834673" cy="1055501"/>
          </a:xfrm>
          <a:prstGeom prst="rect">
            <a:avLst/>
          </a:prstGeom>
          <a:ln w="28575">
            <a:solidFill>
              <a:srgbClr val="335796"/>
            </a:solidFill>
          </a:ln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AA67B2C0-AFD8-8827-303E-0B80C22D0F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706" y="2360311"/>
            <a:ext cx="8834674" cy="2090391"/>
          </a:xfrm>
          <a:prstGeom prst="rect">
            <a:avLst/>
          </a:prstGeom>
          <a:ln w="28575">
            <a:solidFill>
              <a:srgbClr val="335796"/>
            </a:solidFill>
          </a:ln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4CA25299-E412-6276-0C7B-F621D9FF6E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706" y="4645354"/>
            <a:ext cx="8834674" cy="1643479"/>
          </a:xfrm>
          <a:prstGeom prst="rect">
            <a:avLst/>
          </a:prstGeom>
          <a:ln w="28575">
            <a:solidFill>
              <a:srgbClr val="335796"/>
            </a:solidFill>
          </a:ln>
        </p:spPr>
      </p:pic>
    </p:spTree>
    <p:extLst>
      <p:ext uri="{BB962C8B-B14F-4D97-AF65-F5344CB8AC3E}">
        <p14:creationId xmlns:p14="http://schemas.microsoft.com/office/powerpoint/2010/main" val="2400162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dörtgen 14"/>
          <p:cNvSpPr/>
          <p:nvPr/>
        </p:nvSpPr>
        <p:spPr>
          <a:xfrm>
            <a:off x="0" y="732482"/>
            <a:ext cx="7084381" cy="336022"/>
          </a:xfrm>
          <a:custGeom>
            <a:avLst/>
            <a:gdLst>
              <a:gd name="connsiteX0" fmla="*/ 0 w 7084381"/>
              <a:gd name="connsiteY0" fmla="*/ 0 h 336022"/>
              <a:gd name="connsiteX1" fmla="*/ 7084381 w 7084381"/>
              <a:gd name="connsiteY1" fmla="*/ 0 h 336022"/>
              <a:gd name="connsiteX2" fmla="*/ 7084381 w 7084381"/>
              <a:gd name="connsiteY2" fmla="*/ 336022 h 336022"/>
              <a:gd name="connsiteX3" fmla="*/ 0 w 7084381"/>
              <a:gd name="connsiteY3" fmla="*/ 336022 h 336022"/>
              <a:gd name="connsiteX4" fmla="*/ 0 w 7084381"/>
              <a:gd name="connsiteY4" fmla="*/ 0 h 336022"/>
              <a:gd name="connsiteX0" fmla="*/ 0 w 7084381"/>
              <a:gd name="connsiteY0" fmla="*/ 0 h 336022"/>
              <a:gd name="connsiteX1" fmla="*/ 7084381 w 7084381"/>
              <a:gd name="connsiteY1" fmla="*/ 0 h 336022"/>
              <a:gd name="connsiteX2" fmla="*/ 6897950 w 7084381"/>
              <a:gd name="connsiteY2" fmla="*/ 273878 h 336022"/>
              <a:gd name="connsiteX3" fmla="*/ 0 w 7084381"/>
              <a:gd name="connsiteY3" fmla="*/ 336022 h 336022"/>
              <a:gd name="connsiteX4" fmla="*/ 0 w 7084381"/>
              <a:gd name="connsiteY4" fmla="*/ 0 h 336022"/>
              <a:gd name="connsiteX0" fmla="*/ 0 w 7084381"/>
              <a:gd name="connsiteY0" fmla="*/ 0 h 336022"/>
              <a:gd name="connsiteX1" fmla="*/ 7084381 w 7084381"/>
              <a:gd name="connsiteY1" fmla="*/ 0 h 336022"/>
              <a:gd name="connsiteX2" fmla="*/ 6897950 w 7084381"/>
              <a:gd name="connsiteY2" fmla="*/ 291633 h 336022"/>
              <a:gd name="connsiteX3" fmla="*/ 0 w 7084381"/>
              <a:gd name="connsiteY3" fmla="*/ 336022 h 336022"/>
              <a:gd name="connsiteX4" fmla="*/ 0 w 7084381"/>
              <a:gd name="connsiteY4" fmla="*/ 0 h 336022"/>
              <a:gd name="connsiteX0" fmla="*/ 0 w 7084381"/>
              <a:gd name="connsiteY0" fmla="*/ 0 h 336022"/>
              <a:gd name="connsiteX1" fmla="*/ 7084381 w 7084381"/>
              <a:gd name="connsiteY1" fmla="*/ 0 h 336022"/>
              <a:gd name="connsiteX2" fmla="*/ 6897950 w 7084381"/>
              <a:gd name="connsiteY2" fmla="*/ 309389 h 336022"/>
              <a:gd name="connsiteX3" fmla="*/ 0 w 7084381"/>
              <a:gd name="connsiteY3" fmla="*/ 336022 h 336022"/>
              <a:gd name="connsiteX4" fmla="*/ 0 w 7084381"/>
              <a:gd name="connsiteY4" fmla="*/ 0 h 336022"/>
              <a:gd name="connsiteX0" fmla="*/ 0 w 7084381"/>
              <a:gd name="connsiteY0" fmla="*/ 0 h 336022"/>
              <a:gd name="connsiteX1" fmla="*/ 7084381 w 7084381"/>
              <a:gd name="connsiteY1" fmla="*/ 0 h 336022"/>
              <a:gd name="connsiteX2" fmla="*/ 6960094 w 7084381"/>
              <a:gd name="connsiteY2" fmla="*/ 318267 h 336022"/>
              <a:gd name="connsiteX3" fmla="*/ 0 w 7084381"/>
              <a:gd name="connsiteY3" fmla="*/ 336022 h 336022"/>
              <a:gd name="connsiteX4" fmla="*/ 0 w 7084381"/>
              <a:gd name="connsiteY4" fmla="*/ 0 h 336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84381" h="336022">
                <a:moveTo>
                  <a:pt x="0" y="0"/>
                </a:moveTo>
                <a:lnTo>
                  <a:pt x="7084381" y="0"/>
                </a:lnTo>
                <a:lnTo>
                  <a:pt x="6960094" y="318267"/>
                </a:lnTo>
                <a:lnTo>
                  <a:pt x="0" y="336022"/>
                </a:lnTo>
                <a:lnTo>
                  <a:pt x="0" y="0"/>
                </a:lnTo>
                <a:close/>
              </a:path>
            </a:pathLst>
          </a:custGeom>
          <a:solidFill>
            <a:srgbClr val="B63E3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defTabSz="457200"/>
            <a:r>
              <a:rPr lang="tr-TR" sz="1600" b="1" dirty="0" err="1">
                <a:solidFill>
                  <a:prstClr val="white"/>
                </a:solidFill>
              </a:rPr>
              <a:t>EKAP’a</a:t>
            </a:r>
            <a:r>
              <a:rPr lang="tr-TR" sz="1600" b="1" dirty="0">
                <a:solidFill>
                  <a:prstClr val="white"/>
                </a:solidFill>
              </a:rPr>
              <a:t> Kayıt  ve  Yetkilendirme</a:t>
            </a:r>
            <a:endParaRPr lang="tr-TR" sz="1600" b="1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Metin kutusu 1">
            <a:extLst>
              <a:ext uri="{FF2B5EF4-FFF2-40B4-BE49-F238E27FC236}">
                <a16:creationId xmlns:a16="http://schemas.microsoft.com/office/drawing/2014/main" id="{0D4901F1-B014-43C0-BEA9-69D9684EE889}"/>
              </a:ext>
            </a:extLst>
          </p:cNvPr>
          <p:cNvSpPr txBox="1"/>
          <p:nvPr/>
        </p:nvSpPr>
        <p:spPr>
          <a:xfrm>
            <a:off x="105470" y="1166287"/>
            <a:ext cx="8621486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 defTabSz="457200">
              <a:spcBef>
                <a:spcPts val="600"/>
              </a:spcBef>
              <a:spcAft>
                <a:spcPts val="600"/>
              </a:spcAft>
              <a:buSzPct val="92000"/>
              <a:buFont typeface="Wingdings" panose="05000000000000000000" pitchFamily="2" charset="2"/>
              <a:buChar char="§"/>
              <a:defRPr/>
            </a:pPr>
            <a:r>
              <a:rPr kumimoji="0" lang="tr-TR" sz="2400" b="0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Kayıt işlemlerinin </a:t>
            </a:r>
            <a:r>
              <a:rPr kumimoji="0" lang="tr-TR" sz="2400" b="1" i="0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+mn-ea"/>
                <a:cs typeface="+mn-cs"/>
              </a:rPr>
              <a:t>elektronik ortamda yapılması </a:t>
            </a:r>
            <a:r>
              <a:rPr kumimoji="0" lang="tr-TR" sz="2400" b="0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esastır.</a:t>
            </a:r>
          </a:p>
          <a:p>
            <a:pPr marL="342900" indent="-342900" algn="just" defTabSz="457200">
              <a:spcBef>
                <a:spcPts val="600"/>
              </a:spcBef>
              <a:spcAft>
                <a:spcPts val="600"/>
              </a:spcAft>
              <a:buSzPct val="92000"/>
              <a:buFont typeface="Wingdings" panose="05000000000000000000" pitchFamily="2" charset="2"/>
              <a:buChar char="§"/>
              <a:defRPr/>
            </a:pPr>
            <a:r>
              <a:rPr kumimoji="0" lang="tr-TR" sz="2400" b="0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İdareler ile EKAP üzerinden yürütülecek kamu alımı süreçlerine katılacak gerçek ve tüzel kişilerin </a:t>
            </a:r>
            <a:r>
              <a:rPr lang="tr-TR" sz="2400" b="1" u="sng" dirty="0">
                <a:solidFill>
                  <a:srgbClr val="C00000"/>
                </a:solidFill>
              </a:rPr>
              <a:t>yabancı istekliler de dahil  </a:t>
            </a:r>
            <a:r>
              <a:rPr kumimoji="0" lang="tr-TR" sz="2400" b="1" i="0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+mn-ea"/>
                <a:cs typeface="+mn-cs"/>
              </a:rPr>
              <a:t>EKAP’a</a:t>
            </a:r>
            <a:r>
              <a:rPr kumimoji="0" lang="tr-TR" sz="2400" b="1" i="0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+mn-ea"/>
                <a:cs typeface="+mn-cs"/>
              </a:rPr>
              <a:t> kaydolması zorunlu</a:t>
            </a:r>
            <a:r>
              <a:rPr lang="tr-TR" sz="2400" b="1" dirty="0">
                <a:solidFill>
                  <a:srgbClr val="C00000"/>
                </a:solidFill>
              </a:rPr>
              <a:t>dur.</a:t>
            </a:r>
            <a:endParaRPr kumimoji="0" lang="tr-TR" sz="2400" b="0" i="0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  <a:p>
            <a:pPr marL="342900" indent="-342900" algn="just" defTabSz="457200">
              <a:spcBef>
                <a:spcPts val="600"/>
              </a:spcBef>
              <a:spcAft>
                <a:spcPts val="600"/>
              </a:spcAft>
              <a:buSzPct val="92000"/>
              <a:buFont typeface="Wingdings" panose="05000000000000000000" pitchFamily="2" charset="2"/>
              <a:buChar char="§"/>
              <a:defRPr/>
            </a:pPr>
            <a:r>
              <a:rPr kumimoji="0" lang="tr-TR" sz="2400" b="0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Kayıtlı gerçek ve tüzel kişiler tarafından, </a:t>
            </a:r>
            <a:r>
              <a:rPr kumimoji="0" lang="tr-TR" sz="2400" b="0" i="0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EKAP’taki</a:t>
            </a:r>
            <a:r>
              <a:rPr kumimoji="0" lang="tr-TR" sz="2400" b="0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işlemleri gerçekleştirmek üzere </a:t>
            </a:r>
            <a:r>
              <a:rPr kumimoji="0" lang="tr-TR" sz="2400" b="1" i="0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+mn-ea"/>
                <a:cs typeface="+mn-cs"/>
              </a:rPr>
              <a:t>e-imza kullanılarak yetkilendirme yapılabilecektir</a:t>
            </a:r>
            <a:r>
              <a:rPr kumimoji="0" lang="tr-TR" sz="2400" b="0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.</a:t>
            </a:r>
            <a:endParaRPr kumimoji="0" lang="tr-TR" sz="1800" b="0" i="0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  <a:p>
            <a:pPr marL="306000" marR="0" lvl="0" indent="-306000" algn="just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8CB64A"/>
              </a:buClr>
              <a:buSzPct val="92000"/>
              <a:buFont typeface="Wingdings 2" panose="05020102010507070707" pitchFamily="18" charset="2"/>
              <a:buChar char=""/>
              <a:tabLst/>
              <a:defRPr/>
            </a:pPr>
            <a:endParaRPr kumimoji="0" lang="tr-TR" sz="2400" b="0" i="0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E00C94EB-6D84-2DCA-9527-F5F8AA899B75}"/>
              </a:ext>
            </a:extLst>
          </p:cNvPr>
          <p:cNvSpPr txBox="1"/>
          <p:nvPr/>
        </p:nvSpPr>
        <p:spPr>
          <a:xfrm>
            <a:off x="0" y="111479"/>
            <a:ext cx="7259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chemeClr val="bg1"/>
                </a:solidFill>
              </a:rPr>
              <a:t>ELEKTRONİK KAMU ALIMLARI SİSTEMİ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F0B0CABF-27CA-45D2-9F2B-4059B62BA87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2916" y="4387362"/>
            <a:ext cx="2350519" cy="1972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132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dörtgen 14"/>
          <p:cNvSpPr/>
          <p:nvPr/>
        </p:nvSpPr>
        <p:spPr>
          <a:xfrm>
            <a:off x="0" y="732482"/>
            <a:ext cx="7084381" cy="336022"/>
          </a:xfrm>
          <a:custGeom>
            <a:avLst/>
            <a:gdLst>
              <a:gd name="connsiteX0" fmla="*/ 0 w 7084381"/>
              <a:gd name="connsiteY0" fmla="*/ 0 h 336022"/>
              <a:gd name="connsiteX1" fmla="*/ 7084381 w 7084381"/>
              <a:gd name="connsiteY1" fmla="*/ 0 h 336022"/>
              <a:gd name="connsiteX2" fmla="*/ 7084381 w 7084381"/>
              <a:gd name="connsiteY2" fmla="*/ 336022 h 336022"/>
              <a:gd name="connsiteX3" fmla="*/ 0 w 7084381"/>
              <a:gd name="connsiteY3" fmla="*/ 336022 h 336022"/>
              <a:gd name="connsiteX4" fmla="*/ 0 w 7084381"/>
              <a:gd name="connsiteY4" fmla="*/ 0 h 336022"/>
              <a:gd name="connsiteX0" fmla="*/ 0 w 7084381"/>
              <a:gd name="connsiteY0" fmla="*/ 0 h 336022"/>
              <a:gd name="connsiteX1" fmla="*/ 7084381 w 7084381"/>
              <a:gd name="connsiteY1" fmla="*/ 0 h 336022"/>
              <a:gd name="connsiteX2" fmla="*/ 6897950 w 7084381"/>
              <a:gd name="connsiteY2" fmla="*/ 273878 h 336022"/>
              <a:gd name="connsiteX3" fmla="*/ 0 w 7084381"/>
              <a:gd name="connsiteY3" fmla="*/ 336022 h 336022"/>
              <a:gd name="connsiteX4" fmla="*/ 0 w 7084381"/>
              <a:gd name="connsiteY4" fmla="*/ 0 h 336022"/>
              <a:gd name="connsiteX0" fmla="*/ 0 w 7084381"/>
              <a:gd name="connsiteY0" fmla="*/ 0 h 336022"/>
              <a:gd name="connsiteX1" fmla="*/ 7084381 w 7084381"/>
              <a:gd name="connsiteY1" fmla="*/ 0 h 336022"/>
              <a:gd name="connsiteX2" fmla="*/ 6897950 w 7084381"/>
              <a:gd name="connsiteY2" fmla="*/ 291633 h 336022"/>
              <a:gd name="connsiteX3" fmla="*/ 0 w 7084381"/>
              <a:gd name="connsiteY3" fmla="*/ 336022 h 336022"/>
              <a:gd name="connsiteX4" fmla="*/ 0 w 7084381"/>
              <a:gd name="connsiteY4" fmla="*/ 0 h 336022"/>
              <a:gd name="connsiteX0" fmla="*/ 0 w 7084381"/>
              <a:gd name="connsiteY0" fmla="*/ 0 h 336022"/>
              <a:gd name="connsiteX1" fmla="*/ 7084381 w 7084381"/>
              <a:gd name="connsiteY1" fmla="*/ 0 h 336022"/>
              <a:gd name="connsiteX2" fmla="*/ 6897950 w 7084381"/>
              <a:gd name="connsiteY2" fmla="*/ 309389 h 336022"/>
              <a:gd name="connsiteX3" fmla="*/ 0 w 7084381"/>
              <a:gd name="connsiteY3" fmla="*/ 336022 h 336022"/>
              <a:gd name="connsiteX4" fmla="*/ 0 w 7084381"/>
              <a:gd name="connsiteY4" fmla="*/ 0 h 336022"/>
              <a:gd name="connsiteX0" fmla="*/ 0 w 7084381"/>
              <a:gd name="connsiteY0" fmla="*/ 0 h 336022"/>
              <a:gd name="connsiteX1" fmla="*/ 7084381 w 7084381"/>
              <a:gd name="connsiteY1" fmla="*/ 0 h 336022"/>
              <a:gd name="connsiteX2" fmla="*/ 6960094 w 7084381"/>
              <a:gd name="connsiteY2" fmla="*/ 318267 h 336022"/>
              <a:gd name="connsiteX3" fmla="*/ 0 w 7084381"/>
              <a:gd name="connsiteY3" fmla="*/ 336022 h 336022"/>
              <a:gd name="connsiteX4" fmla="*/ 0 w 7084381"/>
              <a:gd name="connsiteY4" fmla="*/ 0 h 336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84381" h="336022">
                <a:moveTo>
                  <a:pt x="0" y="0"/>
                </a:moveTo>
                <a:lnTo>
                  <a:pt x="7084381" y="0"/>
                </a:lnTo>
                <a:lnTo>
                  <a:pt x="6960094" y="318267"/>
                </a:lnTo>
                <a:lnTo>
                  <a:pt x="0" y="336022"/>
                </a:lnTo>
                <a:lnTo>
                  <a:pt x="0" y="0"/>
                </a:lnTo>
                <a:close/>
              </a:path>
            </a:pathLst>
          </a:custGeom>
          <a:solidFill>
            <a:srgbClr val="B63E3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defTabSz="457200"/>
            <a:r>
              <a:rPr lang="tr-TR" sz="1600" b="1" dirty="0">
                <a:solidFill>
                  <a:prstClr val="white"/>
                </a:solidFill>
              </a:rPr>
              <a:t>İhaleye Katılım Belgesi</a:t>
            </a:r>
            <a:endParaRPr lang="tr-TR" sz="1600" b="1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Metin kutusu 1">
            <a:extLst>
              <a:ext uri="{FF2B5EF4-FFF2-40B4-BE49-F238E27FC236}">
                <a16:creationId xmlns:a16="http://schemas.microsoft.com/office/drawing/2014/main" id="{0D4901F1-B014-43C0-BEA9-69D9684EE889}"/>
              </a:ext>
            </a:extLst>
          </p:cNvPr>
          <p:cNvSpPr txBox="1"/>
          <p:nvPr/>
        </p:nvSpPr>
        <p:spPr>
          <a:xfrm>
            <a:off x="105470" y="1166287"/>
            <a:ext cx="8621486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92000"/>
              <a:buFont typeface="Arial" panose="020B0604020202020204" pitchFamily="34" charset="0"/>
              <a:buChar char="•"/>
              <a:tabLst/>
              <a:defRPr/>
            </a:pPr>
            <a:r>
              <a:rPr kumimoji="0" lang="tr-TR" sz="2400" b="0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İhalede istenen </a:t>
            </a:r>
            <a:r>
              <a:rPr kumimoji="0" lang="tr-TR" sz="24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katılım ve yeterlik kriterlerinin sağlandığını </a:t>
            </a:r>
            <a:r>
              <a:rPr kumimoji="0" lang="tr-TR" sz="2400" b="0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göstermek ve varsa </a:t>
            </a:r>
            <a:r>
              <a:rPr kumimoji="0" lang="tr-TR" sz="24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fiyat dışı unsurların </a:t>
            </a:r>
            <a:r>
              <a:rPr kumimoji="0" lang="tr-TR" sz="2400" b="0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değerlendirilmesinde kullanılmak üzere </a:t>
            </a:r>
            <a:r>
              <a:rPr kumimoji="0" lang="tr-TR" sz="2400" b="1" i="0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+mn-ea"/>
                <a:cs typeface="+mn-cs"/>
              </a:rPr>
              <a:t>EKAP’ta</a:t>
            </a:r>
            <a:r>
              <a:rPr kumimoji="0" lang="tr-TR" sz="2400" b="1" i="0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+mn-ea"/>
                <a:cs typeface="+mn-cs"/>
              </a:rPr>
              <a:t> hazırlanan elektronik belgedir</a:t>
            </a:r>
            <a:r>
              <a:rPr kumimoji="0" lang="tr-TR" sz="2400" b="0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.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92000"/>
              <a:buFont typeface="Arial" panose="020B0604020202020204" pitchFamily="34" charset="0"/>
              <a:buChar char="•"/>
              <a:tabLst/>
              <a:defRPr/>
            </a:pPr>
            <a:endParaRPr lang="tr-TR" sz="2400" dirty="0"/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92000"/>
              <a:buFont typeface="Arial" panose="020B0604020202020204" pitchFamily="34" charset="0"/>
              <a:buChar char="•"/>
              <a:tabLst/>
              <a:defRPr/>
            </a:pPr>
            <a:r>
              <a:rPr kumimoji="0" lang="tr-TR" sz="2400" b="0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Teklif gönderme ve değerlendirme aracı olarak;</a:t>
            </a:r>
          </a:p>
          <a:p>
            <a:pPr marL="666900" marR="0" lvl="1" indent="-342900" algn="just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92000"/>
              <a:buFont typeface="Wingdings" panose="05000000000000000000" pitchFamily="2" charset="2"/>
              <a:buChar char="§"/>
              <a:tabLst/>
              <a:defRPr/>
            </a:pPr>
            <a:r>
              <a:rPr kumimoji="0" lang="tr-TR" sz="2400" b="1" i="0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+mn-ea"/>
                <a:cs typeface="+mn-cs"/>
              </a:rPr>
              <a:t>Beyana dayalı Yeterlik Bilgileri tablosunun yerine, </a:t>
            </a:r>
          </a:p>
          <a:p>
            <a:pPr marL="666900" marR="0" lvl="1" indent="-342900" algn="just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92000"/>
              <a:buFont typeface="Wingdings" panose="05000000000000000000" pitchFamily="2" charset="2"/>
              <a:buChar char="§"/>
              <a:tabLst/>
              <a:defRPr/>
            </a:pPr>
            <a:r>
              <a:rPr kumimoji="0" lang="tr-TR" sz="2400" b="1" i="0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+mn-ea"/>
                <a:cs typeface="+mn-cs"/>
              </a:rPr>
              <a:t>Belge ve bilgilere doğrudan erişimin sağlandığı ihaleye katılım belgesi uygulamasına geçil</a:t>
            </a:r>
            <a:r>
              <a:rPr lang="tr-TR" sz="2400" b="1" dirty="0" err="1">
                <a:solidFill>
                  <a:srgbClr val="C00000"/>
                </a:solidFill>
              </a:rPr>
              <a:t>mektedir</a:t>
            </a:r>
            <a:r>
              <a:rPr lang="tr-TR" sz="2400" b="1" dirty="0">
                <a:solidFill>
                  <a:srgbClr val="C00000"/>
                </a:solidFill>
              </a:rPr>
              <a:t>.</a:t>
            </a:r>
            <a:endParaRPr kumimoji="0" lang="tr-TR" sz="2400" b="1" i="0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33226ECC-61D0-DDCE-E06E-076BE30581CB}"/>
              </a:ext>
            </a:extLst>
          </p:cNvPr>
          <p:cNvSpPr txBox="1"/>
          <p:nvPr/>
        </p:nvSpPr>
        <p:spPr>
          <a:xfrm>
            <a:off x="0" y="111479"/>
            <a:ext cx="7259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chemeClr val="bg1"/>
                </a:solidFill>
              </a:rPr>
              <a:t>ELEKTRONİK KAMU ALIMLARI SİSTEMİ</a:t>
            </a:r>
          </a:p>
        </p:txBody>
      </p:sp>
    </p:spTree>
    <p:extLst>
      <p:ext uri="{BB962C8B-B14F-4D97-AF65-F5344CB8AC3E}">
        <p14:creationId xmlns:p14="http://schemas.microsoft.com/office/powerpoint/2010/main" val="2366829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Resim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174" y="1146824"/>
            <a:ext cx="3758057" cy="1395759"/>
          </a:xfrm>
          <a:prstGeom prst="rect">
            <a:avLst/>
          </a:prstGeom>
        </p:spPr>
      </p:pic>
      <p:sp>
        <p:nvSpPr>
          <p:cNvPr id="8" name="Yuvarlatılmış Dikdörtgen 7"/>
          <p:cNvSpPr/>
          <p:nvPr/>
        </p:nvSpPr>
        <p:spPr>
          <a:xfrm>
            <a:off x="398316" y="4484530"/>
            <a:ext cx="1685677" cy="1208599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b="1" dirty="0"/>
              <a:t>Yaklaşık 1.2 milyon kayıtlı Kullanıcı</a:t>
            </a:r>
          </a:p>
        </p:txBody>
      </p:sp>
      <p:sp>
        <p:nvSpPr>
          <p:cNvPr id="9" name="Yuvarlatılmış Dikdörtgen 8"/>
          <p:cNvSpPr/>
          <p:nvPr/>
        </p:nvSpPr>
        <p:spPr>
          <a:xfrm>
            <a:off x="1391478" y="2871336"/>
            <a:ext cx="6313336" cy="135876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</a:pPr>
            <a:r>
              <a:rPr lang="tr-TR" sz="2000" b="1" dirty="0">
                <a:solidFill>
                  <a:schemeClr val="bg1"/>
                </a:solidFill>
              </a:rPr>
              <a:t>İdareler ile kamu alımları sürecine taraf olanların bu sürece ilişkin işlemleri internet üzerinden gerçekleştirebilecekleri ve Kurum tarafından yönetilen elektronik ortamdır.</a:t>
            </a:r>
          </a:p>
        </p:txBody>
      </p:sp>
      <p:sp>
        <p:nvSpPr>
          <p:cNvPr id="10" name="Yuvarlatılmış Dikdörtgen 9"/>
          <p:cNvSpPr/>
          <p:nvPr/>
        </p:nvSpPr>
        <p:spPr>
          <a:xfrm>
            <a:off x="2656461" y="4484531"/>
            <a:ext cx="1685677" cy="1208599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b="1" dirty="0"/>
              <a:t>Yılda ortalama 130.000 adet ihale</a:t>
            </a:r>
          </a:p>
        </p:txBody>
      </p:sp>
      <p:sp>
        <p:nvSpPr>
          <p:cNvPr id="13" name="Yuvarlatılmış Dikdörtgen 12"/>
          <p:cNvSpPr/>
          <p:nvPr/>
        </p:nvSpPr>
        <p:spPr>
          <a:xfrm>
            <a:off x="4914606" y="4484532"/>
            <a:ext cx="1685677" cy="1208599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b="1" dirty="0"/>
              <a:t>Yılda ortalama 1.4 milyon adet doğrudan temin</a:t>
            </a:r>
          </a:p>
        </p:txBody>
      </p:sp>
      <p:sp>
        <p:nvSpPr>
          <p:cNvPr id="14" name="Yuvarlatılmış Dikdörtgen 13"/>
          <p:cNvSpPr/>
          <p:nvPr/>
        </p:nvSpPr>
        <p:spPr>
          <a:xfrm>
            <a:off x="7172751" y="4484533"/>
            <a:ext cx="1685677" cy="1208599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b="1" dirty="0"/>
              <a:t>Yaklaşık 2.45 trilyon TL tutarında alım</a:t>
            </a:r>
            <a:r>
              <a:rPr lang="tr-TR" sz="1600" dirty="0"/>
              <a:t>*</a:t>
            </a:r>
          </a:p>
        </p:txBody>
      </p:sp>
      <p:sp>
        <p:nvSpPr>
          <p:cNvPr id="2" name="Metin kutusu 1">
            <a:extLst>
              <a:ext uri="{FF2B5EF4-FFF2-40B4-BE49-F238E27FC236}">
                <a16:creationId xmlns:a16="http://schemas.microsoft.com/office/drawing/2014/main" id="{11F8AF36-113B-567C-E016-D7D164AABFC9}"/>
              </a:ext>
            </a:extLst>
          </p:cNvPr>
          <p:cNvSpPr txBox="1"/>
          <p:nvPr/>
        </p:nvSpPr>
        <p:spPr>
          <a:xfrm>
            <a:off x="-1" y="111479"/>
            <a:ext cx="71067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chemeClr val="bg1"/>
                </a:solidFill>
                <a:latin typeface="+mn-lt"/>
              </a:rPr>
              <a:t>ELEKTRONİK KAMU ALIMLARI SİSTEMİ</a:t>
            </a:r>
            <a:endParaRPr lang="tr-TR" sz="2800" dirty="0">
              <a:latin typeface="+mn-lt"/>
            </a:endParaRPr>
          </a:p>
        </p:txBody>
      </p:sp>
      <p:sp>
        <p:nvSpPr>
          <p:cNvPr id="3" name="Dikdörtgen 14">
            <a:extLst>
              <a:ext uri="{FF2B5EF4-FFF2-40B4-BE49-F238E27FC236}">
                <a16:creationId xmlns:a16="http://schemas.microsoft.com/office/drawing/2014/main" id="{B384EED5-9F1D-B658-4D65-9D59E887AA2B}"/>
              </a:ext>
            </a:extLst>
          </p:cNvPr>
          <p:cNvSpPr/>
          <p:nvPr/>
        </p:nvSpPr>
        <p:spPr>
          <a:xfrm>
            <a:off x="0" y="732482"/>
            <a:ext cx="7035282" cy="336022"/>
          </a:xfrm>
          <a:custGeom>
            <a:avLst/>
            <a:gdLst>
              <a:gd name="connsiteX0" fmla="*/ 0 w 7084381"/>
              <a:gd name="connsiteY0" fmla="*/ 0 h 336022"/>
              <a:gd name="connsiteX1" fmla="*/ 7084381 w 7084381"/>
              <a:gd name="connsiteY1" fmla="*/ 0 h 336022"/>
              <a:gd name="connsiteX2" fmla="*/ 7084381 w 7084381"/>
              <a:gd name="connsiteY2" fmla="*/ 336022 h 336022"/>
              <a:gd name="connsiteX3" fmla="*/ 0 w 7084381"/>
              <a:gd name="connsiteY3" fmla="*/ 336022 h 336022"/>
              <a:gd name="connsiteX4" fmla="*/ 0 w 7084381"/>
              <a:gd name="connsiteY4" fmla="*/ 0 h 336022"/>
              <a:gd name="connsiteX0" fmla="*/ 0 w 7084381"/>
              <a:gd name="connsiteY0" fmla="*/ 0 h 336022"/>
              <a:gd name="connsiteX1" fmla="*/ 7084381 w 7084381"/>
              <a:gd name="connsiteY1" fmla="*/ 0 h 336022"/>
              <a:gd name="connsiteX2" fmla="*/ 6897950 w 7084381"/>
              <a:gd name="connsiteY2" fmla="*/ 273878 h 336022"/>
              <a:gd name="connsiteX3" fmla="*/ 0 w 7084381"/>
              <a:gd name="connsiteY3" fmla="*/ 336022 h 336022"/>
              <a:gd name="connsiteX4" fmla="*/ 0 w 7084381"/>
              <a:gd name="connsiteY4" fmla="*/ 0 h 336022"/>
              <a:gd name="connsiteX0" fmla="*/ 0 w 7084381"/>
              <a:gd name="connsiteY0" fmla="*/ 0 h 336022"/>
              <a:gd name="connsiteX1" fmla="*/ 7084381 w 7084381"/>
              <a:gd name="connsiteY1" fmla="*/ 0 h 336022"/>
              <a:gd name="connsiteX2" fmla="*/ 6897950 w 7084381"/>
              <a:gd name="connsiteY2" fmla="*/ 291633 h 336022"/>
              <a:gd name="connsiteX3" fmla="*/ 0 w 7084381"/>
              <a:gd name="connsiteY3" fmla="*/ 336022 h 336022"/>
              <a:gd name="connsiteX4" fmla="*/ 0 w 7084381"/>
              <a:gd name="connsiteY4" fmla="*/ 0 h 336022"/>
              <a:gd name="connsiteX0" fmla="*/ 0 w 7084381"/>
              <a:gd name="connsiteY0" fmla="*/ 0 h 336022"/>
              <a:gd name="connsiteX1" fmla="*/ 7084381 w 7084381"/>
              <a:gd name="connsiteY1" fmla="*/ 0 h 336022"/>
              <a:gd name="connsiteX2" fmla="*/ 6897950 w 7084381"/>
              <a:gd name="connsiteY2" fmla="*/ 309389 h 336022"/>
              <a:gd name="connsiteX3" fmla="*/ 0 w 7084381"/>
              <a:gd name="connsiteY3" fmla="*/ 336022 h 336022"/>
              <a:gd name="connsiteX4" fmla="*/ 0 w 7084381"/>
              <a:gd name="connsiteY4" fmla="*/ 0 h 336022"/>
              <a:gd name="connsiteX0" fmla="*/ 0 w 7084381"/>
              <a:gd name="connsiteY0" fmla="*/ 0 h 336022"/>
              <a:gd name="connsiteX1" fmla="*/ 7084381 w 7084381"/>
              <a:gd name="connsiteY1" fmla="*/ 0 h 336022"/>
              <a:gd name="connsiteX2" fmla="*/ 6960094 w 7084381"/>
              <a:gd name="connsiteY2" fmla="*/ 318267 h 336022"/>
              <a:gd name="connsiteX3" fmla="*/ 0 w 7084381"/>
              <a:gd name="connsiteY3" fmla="*/ 336022 h 336022"/>
              <a:gd name="connsiteX4" fmla="*/ 0 w 7084381"/>
              <a:gd name="connsiteY4" fmla="*/ 0 h 336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84381" h="336022">
                <a:moveTo>
                  <a:pt x="0" y="0"/>
                </a:moveTo>
                <a:lnTo>
                  <a:pt x="7084381" y="0"/>
                </a:lnTo>
                <a:lnTo>
                  <a:pt x="6960094" y="318267"/>
                </a:lnTo>
                <a:lnTo>
                  <a:pt x="0" y="336022"/>
                </a:lnTo>
                <a:lnTo>
                  <a:pt x="0" y="0"/>
                </a:lnTo>
                <a:close/>
              </a:path>
            </a:pathLst>
          </a:custGeom>
          <a:solidFill>
            <a:srgbClr val="B63E3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defTabSz="457200"/>
            <a:r>
              <a:rPr lang="tr-TR" sz="1600" b="1" dirty="0">
                <a:solidFill>
                  <a:schemeClr val="bg1"/>
                </a:solidFill>
              </a:rPr>
              <a:t>EKAP</a:t>
            </a:r>
            <a:endParaRPr lang="tr-TR" sz="1600" b="1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Metin kutusu 3">
            <a:extLst>
              <a:ext uri="{FF2B5EF4-FFF2-40B4-BE49-F238E27FC236}">
                <a16:creationId xmlns:a16="http://schemas.microsoft.com/office/drawing/2014/main" id="{5B125B8E-EF6F-4511-AEEA-852EB1EBFA08}"/>
              </a:ext>
            </a:extLst>
          </p:cNvPr>
          <p:cNvSpPr txBox="1"/>
          <p:nvPr/>
        </p:nvSpPr>
        <p:spPr>
          <a:xfrm>
            <a:off x="7172751" y="5864469"/>
            <a:ext cx="1839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i="1" dirty="0"/>
              <a:t>* 4734 1.75 İstisna 0.45 Doğrudan temin 0.25</a:t>
            </a:r>
          </a:p>
        </p:txBody>
      </p:sp>
    </p:spTree>
    <p:extLst>
      <p:ext uri="{BB962C8B-B14F-4D97-AF65-F5344CB8AC3E}">
        <p14:creationId xmlns:p14="http://schemas.microsoft.com/office/powerpoint/2010/main" val="1772200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3" grpId="0" animBg="1"/>
      <p:bldP spid="1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0D4901F1-B014-43C0-BEA9-69D9684EE889}"/>
              </a:ext>
            </a:extLst>
          </p:cNvPr>
          <p:cNvSpPr txBox="1"/>
          <p:nvPr/>
        </p:nvSpPr>
        <p:spPr>
          <a:xfrm>
            <a:off x="105470" y="1166287"/>
            <a:ext cx="8621486" cy="8894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CB64A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srgbClr val="3D3D3D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 </a:t>
            </a:r>
          </a:p>
          <a:p>
            <a:pPr marL="306000" marR="0" lvl="0" indent="-3060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CB64A"/>
              </a:buClr>
              <a:buSzPct val="92000"/>
              <a:buFont typeface="Wingdings 2" panose="05020102010507070707" pitchFamily="18" charset="2"/>
              <a:buChar char=""/>
              <a:tabLst/>
              <a:defRPr/>
            </a:pPr>
            <a:endParaRPr kumimoji="0" lang="tr-TR" sz="2400" b="0" i="0" u="none" strike="noStrike" kern="1200" cap="none" spc="0" normalizeH="0" baseline="0" noProof="0" dirty="0">
              <a:ln>
                <a:noFill/>
              </a:ln>
              <a:solidFill>
                <a:srgbClr val="3D3D3D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graphicFrame>
        <p:nvGraphicFramePr>
          <p:cNvPr id="11" name="Nesne 10">
            <a:extLst>
              <a:ext uri="{FF2B5EF4-FFF2-40B4-BE49-F238E27FC236}">
                <a16:creationId xmlns:a16="http://schemas.microsoft.com/office/drawing/2014/main" id="{B143F3C1-6614-4A7F-B58F-00D4F804FF4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3995755"/>
              </p:ext>
            </p:extLst>
          </p:nvPr>
        </p:nvGraphicFramePr>
        <p:xfrm>
          <a:off x="409833" y="701351"/>
          <a:ext cx="5982500" cy="67577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Document" r:id="rId3" imgW="5777535" imgH="9501945" progId="Word.Document.12">
                  <p:embed/>
                </p:oleObj>
              </mc:Choice>
              <mc:Fallback>
                <p:oleObj name="Document" r:id="rId3" imgW="5777535" imgH="9501945" progId="Word.Document.12">
                  <p:embed/>
                  <p:pic>
                    <p:nvPicPr>
                      <p:cNvPr id="11" name="Nesne 10">
                        <a:extLst>
                          <a:ext uri="{FF2B5EF4-FFF2-40B4-BE49-F238E27FC236}">
                            <a16:creationId xmlns:a16="http://schemas.microsoft.com/office/drawing/2014/main" id="{B143F3C1-6614-4A7F-B58F-00D4F804FF4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9833" y="701351"/>
                        <a:ext cx="5982500" cy="67577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Metin kutusu 2">
            <a:extLst>
              <a:ext uri="{FF2B5EF4-FFF2-40B4-BE49-F238E27FC236}">
                <a16:creationId xmlns:a16="http://schemas.microsoft.com/office/drawing/2014/main" id="{41948813-D4AB-51B6-9045-DF223F8F0A30}"/>
              </a:ext>
            </a:extLst>
          </p:cNvPr>
          <p:cNvSpPr txBox="1"/>
          <p:nvPr/>
        </p:nvSpPr>
        <p:spPr>
          <a:xfrm>
            <a:off x="0" y="111479"/>
            <a:ext cx="7259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chemeClr val="bg1"/>
                </a:solidFill>
              </a:rPr>
              <a:t>ELEKTRONİK KAMU ALIMLARI SİSTEMİ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77701F77-385B-7612-15A2-57E66AD88D4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8154" y="4242717"/>
            <a:ext cx="2595846" cy="1946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08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2F128D7F-EBE6-4683-9D9D-0E18BF8759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1" y="872067"/>
            <a:ext cx="8813800" cy="541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Metin kutusu 2">
            <a:extLst>
              <a:ext uri="{FF2B5EF4-FFF2-40B4-BE49-F238E27FC236}">
                <a16:creationId xmlns:a16="http://schemas.microsoft.com/office/drawing/2014/main" id="{03DBCA43-19BF-F3B6-57A3-50A7D444A13E}"/>
              </a:ext>
            </a:extLst>
          </p:cNvPr>
          <p:cNvSpPr txBox="1"/>
          <p:nvPr/>
        </p:nvSpPr>
        <p:spPr>
          <a:xfrm>
            <a:off x="0" y="111479"/>
            <a:ext cx="7259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chemeClr val="bg1"/>
                </a:solidFill>
              </a:rPr>
              <a:t>ELEKTRONİK KAMU ALIMLARI SİSTEMİ</a:t>
            </a:r>
          </a:p>
        </p:txBody>
      </p:sp>
    </p:spTree>
    <p:extLst>
      <p:ext uri="{BB962C8B-B14F-4D97-AF65-F5344CB8AC3E}">
        <p14:creationId xmlns:p14="http://schemas.microsoft.com/office/powerpoint/2010/main" val="1937093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dörtgen 14"/>
          <p:cNvSpPr/>
          <p:nvPr/>
        </p:nvSpPr>
        <p:spPr>
          <a:xfrm>
            <a:off x="0" y="732482"/>
            <a:ext cx="7084381" cy="336022"/>
          </a:xfrm>
          <a:custGeom>
            <a:avLst/>
            <a:gdLst>
              <a:gd name="connsiteX0" fmla="*/ 0 w 7084381"/>
              <a:gd name="connsiteY0" fmla="*/ 0 h 336022"/>
              <a:gd name="connsiteX1" fmla="*/ 7084381 w 7084381"/>
              <a:gd name="connsiteY1" fmla="*/ 0 h 336022"/>
              <a:gd name="connsiteX2" fmla="*/ 7084381 w 7084381"/>
              <a:gd name="connsiteY2" fmla="*/ 336022 h 336022"/>
              <a:gd name="connsiteX3" fmla="*/ 0 w 7084381"/>
              <a:gd name="connsiteY3" fmla="*/ 336022 h 336022"/>
              <a:gd name="connsiteX4" fmla="*/ 0 w 7084381"/>
              <a:gd name="connsiteY4" fmla="*/ 0 h 336022"/>
              <a:gd name="connsiteX0" fmla="*/ 0 w 7084381"/>
              <a:gd name="connsiteY0" fmla="*/ 0 h 336022"/>
              <a:gd name="connsiteX1" fmla="*/ 7084381 w 7084381"/>
              <a:gd name="connsiteY1" fmla="*/ 0 h 336022"/>
              <a:gd name="connsiteX2" fmla="*/ 6897950 w 7084381"/>
              <a:gd name="connsiteY2" fmla="*/ 273878 h 336022"/>
              <a:gd name="connsiteX3" fmla="*/ 0 w 7084381"/>
              <a:gd name="connsiteY3" fmla="*/ 336022 h 336022"/>
              <a:gd name="connsiteX4" fmla="*/ 0 w 7084381"/>
              <a:gd name="connsiteY4" fmla="*/ 0 h 336022"/>
              <a:gd name="connsiteX0" fmla="*/ 0 w 7084381"/>
              <a:gd name="connsiteY0" fmla="*/ 0 h 336022"/>
              <a:gd name="connsiteX1" fmla="*/ 7084381 w 7084381"/>
              <a:gd name="connsiteY1" fmla="*/ 0 h 336022"/>
              <a:gd name="connsiteX2" fmla="*/ 6897950 w 7084381"/>
              <a:gd name="connsiteY2" fmla="*/ 291633 h 336022"/>
              <a:gd name="connsiteX3" fmla="*/ 0 w 7084381"/>
              <a:gd name="connsiteY3" fmla="*/ 336022 h 336022"/>
              <a:gd name="connsiteX4" fmla="*/ 0 w 7084381"/>
              <a:gd name="connsiteY4" fmla="*/ 0 h 336022"/>
              <a:gd name="connsiteX0" fmla="*/ 0 w 7084381"/>
              <a:gd name="connsiteY0" fmla="*/ 0 h 336022"/>
              <a:gd name="connsiteX1" fmla="*/ 7084381 w 7084381"/>
              <a:gd name="connsiteY1" fmla="*/ 0 h 336022"/>
              <a:gd name="connsiteX2" fmla="*/ 6897950 w 7084381"/>
              <a:gd name="connsiteY2" fmla="*/ 309389 h 336022"/>
              <a:gd name="connsiteX3" fmla="*/ 0 w 7084381"/>
              <a:gd name="connsiteY3" fmla="*/ 336022 h 336022"/>
              <a:gd name="connsiteX4" fmla="*/ 0 w 7084381"/>
              <a:gd name="connsiteY4" fmla="*/ 0 h 336022"/>
              <a:gd name="connsiteX0" fmla="*/ 0 w 7084381"/>
              <a:gd name="connsiteY0" fmla="*/ 0 h 336022"/>
              <a:gd name="connsiteX1" fmla="*/ 7084381 w 7084381"/>
              <a:gd name="connsiteY1" fmla="*/ 0 h 336022"/>
              <a:gd name="connsiteX2" fmla="*/ 6960094 w 7084381"/>
              <a:gd name="connsiteY2" fmla="*/ 318267 h 336022"/>
              <a:gd name="connsiteX3" fmla="*/ 0 w 7084381"/>
              <a:gd name="connsiteY3" fmla="*/ 336022 h 336022"/>
              <a:gd name="connsiteX4" fmla="*/ 0 w 7084381"/>
              <a:gd name="connsiteY4" fmla="*/ 0 h 336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84381" h="336022">
                <a:moveTo>
                  <a:pt x="0" y="0"/>
                </a:moveTo>
                <a:lnTo>
                  <a:pt x="7084381" y="0"/>
                </a:lnTo>
                <a:lnTo>
                  <a:pt x="6960094" y="318267"/>
                </a:lnTo>
                <a:lnTo>
                  <a:pt x="0" y="336022"/>
                </a:lnTo>
                <a:lnTo>
                  <a:pt x="0" y="0"/>
                </a:lnTo>
                <a:close/>
              </a:path>
            </a:pathLst>
          </a:custGeom>
          <a:solidFill>
            <a:srgbClr val="B63E3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defTabSz="457200"/>
            <a:r>
              <a:rPr lang="tr-TR" sz="1600" b="1" dirty="0">
                <a:solidFill>
                  <a:prstClr val="white"/>
                </a:solidFill>
              </a:rPr>
              <a:t>İhaleye Katılım Belgesi</a:t>
            </a:r>
            <a:endParaRPr lang="tr-TR" sz="1600" b="1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Metin kutusu 1">
            <a:extLst>
              <a:ext uri="{FF2B5EF4-FFF2-40B4-BE49-F238E27FC236}">
                <a16:creationId xmlns:a16="http://schemas.microsoft.com/office/drawing/2014/main" id="{0D4901F1-B014-43C0-BEA9-69D9684EE889}"/>
              </a:ext>
            </a:extLst>
          </p:cNvPr>
          <p:cNvSpPr txBox="1"/>
          <p:nvPr/>
        </p:nvSpPr>
        <p:spPr>
          <a:xfrm>
            <a:off x="105470" y="1166287"/>
            <a:ext cx="8621486" cy="3597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CB64A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kumimoji="0" lang="tr-TR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İKB’nin</a:t>
            </a:r>
            <a:r>
              <a:rPr kumimoji="0" lang="tr-TR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kaynakları: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SzPct val="92000"/>
              <a:buFont typeface="Arial" panose="020B0604020202020204" pitchFamily="34" charset="0"/>
              <a:buChar char="•"/>
              <a:tabLst/>
              <a:defRPr/>
            </a:pPr>
            <a:r>
              <a:rPr kumimoji="0" lang="tr-TR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+mn-ea"/>
                <a:cs typeface="+mn-cs"/>
              </a:rPr>
              <a:t>Doğrudan </a:t>
            </a:r>
            <a:r>
              <a:rPr kumimoji="0" lang="tr-TR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+mn-ea"/>
                <a:cs typeface="+mn-cs"/>
              </a:rPr>
              <a:t>EKAP’ta</a:t>
            </a:r>
            <a:r>
              <a:rPr kumimoji="0" lang="tr-TR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+mn-ea"/>
                <a:cs typeface="+mn-cs"/>
              </a:rPr>
              <a:t> oluşturulan bilgi veya belgeler (İş deneyim belgesi),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SzPct val="92000"/>
              <a:buFont typeface="Arial" panose="020B0604020202020204" pitchFamily="34" charset="0"/>
              <a:buChar char="•"/>
              <a:tabLst/>
              <a:defRPr/>
            </a:pPr>
            <a:r>
              <a:rPr kumimoji="0" lang="tr-TR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+mn-ea"/>
                <a:cs typeface="+mn-cs"/>
              </a:rPr>
              <a:t>Entegrasyonlar aracılığıyla erişilen bilgi veya belgeler (Bilanço, teminat mektubu),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SzPct val="92000"/>
              <a:buFont typeface="Arial" panose="020B0604020202020204" pitchFamily="34" charset="0"/>
              <a:buChar char="•"/>
              <a:tabLst/>
              <a:defRPr/>
            </a:pPr>
            <a:r>
              <a:rPr kumimoji="0" lang="tr-TR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+mn-ea"/>
                <a:cs typeface="+mn-cs"/>
              </a:rPr>
              <a:t>EKAP’a</a:t>
            </a:r>
            <a:r>
              <a:rPr kumimoji="0" lang="tr-TR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+mn-ea"/>
                <a:cs typeface="+mn-cs"/>
              </a:rPr>
              <a:t> yüklenen belgeler (</a:t>
            </a:r>
            <a:r>
              <a:rPr lang="tr-TR" sz="2800" b="1" dirty="0">
                <a:solidFill>
                  <a:srgbClr val="C00000"/>
                </a:solidFill>
              </a:rPr>
              <a:t>K</a:t>
            </a:r>
            <a:r>
              <a:rPr kumimoji="0" lang="tr-TR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+mn-ea"/>
                <a:cs typeface="+mn-cs"/>
              </a:rPr>
              <a:t>atalog</a:t>
            </a:r>
            <a:r>
              <a:rPr kumimoji="0" lang="tr-TR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+mn-ea"/>
                <a:cs typeface="+mn-cs"/>
              </a:rPr>
              <a:t>, işletme kayıt belgesi</a:t>
            </a:r>
            <a:r>
              <a:rPr lang="tr-TR" sz="2800" b="1" dirty="0">
                <a:solidFill>
                  <a:srgbClr val="C00000"/>
                </a:solidFill>
              </a:rPr>
              <a:t> </a:t>
            </a:r>
            <a:r>
              <a:rPr kumimoji="0" lang="tr-TR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+mn-ea"/>
                <a:cs typeface="+mn-cs"/>
              </a:rPr>
              <a:t>)</a:t>
            </a:r>
            <a:endParaRPr lang="tr-TR" sz="2800" b="1" dirty="0">
              <a:solidFill>
                <a:srgbClr val="C00000"/>
              </a:solidFill>
            </a:endParaRP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CDF32D1B-A41F-62E7-BF29-8B5C313C9C75}"/>
              </a:ext>
            </a:extLst>
          </p:cNvPr>
          <p:cNvSpPr txBox="1"/>
          <p:nvPr/>
        </p:nvSpPr>
        <p:spPr>
          <a:xfrm>
            <a:off x="0" y="111479"/>
            <a:ext cx="7259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chemeClr val="bg1"/>
                </a:solidFill>
              </a:rPr>
              <a:t>ELEKTRONİK KAMU ALIMLARI SİSTEMİ</a:t>
            </a:r>
          </a:p>
        </p:txBody>
      </p:sp>
    </p:spTree>
    <p:extLst>
      <p:ext uri="{BB962C8B-B14F-4D97-AF65-F5344CB8AC3E}">
        <p14:creationId xmlns:p14="http://schemas.microsoft.com/office/powerpoint/2010/main" val="3852401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629227-DE20-3C4C-1F75-A763058CAA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dörtgen 14">
            <a:extLst>
              <a:ext uri="{FF2B5EF4-FFF2-40B4-BE49-F238E27FC236}">
                <a16:creationId xmlns:a16="http://schemas.microsoft.com/office/drawing/2014/main" id="{BCD51801-C6C0-B276-C445-70B823525E9B}"/>
              </a:ext>
            </a:extLst>
          </p:cNvPr>
          <p:cNvSpPr/>
          <p:nvPr/>
        </p:nvSpPr>
        <p:spPr>
          <a:xfrm>
            <a:off x="0" y="732482"/>
            <a:ext cx="7084381" cy="336022"/>
          </a:xfrm>
          <a:custGeom>
            <a:avLst/>
            <a:gdLst>
              <a:gd name="connsiteX0" fmla="*/ 0 w 7084381"/>
              <a:gd name="connsiteY0" fmla="*/ 0 h 336022"/>
              <a:gd name="connsiteX1" fmla="*/ 7084381 w 7084381"/>
              <a:gd name="connsiteY1" fmla="*/ 0 h 336022"/>
              <a:gd name="connsiteX2" fmla="*/ 7084381 w 7084381"/>
              <a:gd name="connsiteY2" fmla="*/ 336022 h 336022"/>
              <a:gd name="connsiteX3" fmla="*/ 0 w 7084381"/>
              <a:gd name="connsiteY3" fmla="*/ 336022 h 336022"/>
              <a:gd name="connsiteX4" fmla="*/ 0 w 7084381"/>
              <a:gd name="connsiteY4" fmla="*/ 0 h 336022"/>
              <a:gd name="connsiteX0" fmla="*/ 0 w 7084381"/>
              <a:gd name="connsiteY0" fmla="*/ 0 h 336022"/>
              <a:gd name="connsiteX1" fmla="*/ 7084381 w 7084381"/>
              <a:gd name="connsiteY1" fmla="*/ 0 h 336022"/>
              <a:gd name="connsiteX2" fmla="*/ 6897950 w 7084381"/>
              <a:gd name="connsiteY2" fmla="*/ 273878 h 336022"/>
              <a:gd name="connsiteX3" fmla="*/ 0 w 7084381"/>
              <a:gd name="connsiteY3" fmla="*/ 336022 h 336022"/>
              <a:gd name="connsiteX4" fmla="*/ 0 w 7084381"/>
              <a:gd name="connsiteY4" fmla="*/ 0 h 336022"/>
              <a:gd name="connsiteX0" fmla="*/ 0 w 7084381"/>
              <a:gd name="connsiteY0" fmla="*/ 0 h 336022"/>
              <a:gd name="connsiteX1" fmla="*/ 7084381 w 7084381"/>
              <a:gd name="connsiteY1" fmla="*/ 0 h 336022"/>
              <a:gd name="connsiteX2" fmla="*/ 6897950 w 7084381"/>
              <a:gd name="connsiteY2" fmla="*/ 291633 h 336022"/>
              <a:gd name="connsiteX3" fmla="*/ 0 w 7084381"/>
              <a:gd name="connsiteY3" fmla="*/ 336022 h 336022"/>
              <a:gd name="connsiteX4" fmla="*/ 0 w 7084381"/>
              <a:gd name="connsiteY4" fmla="*/ 0 h 336022"/>
              <a:gd name="connsiteX0" fmla="*/ 0 w 7084381"/>
              <a:gd name="connsiteY0" fmla="*/ 0 h 336022"/>
              <a:gd name="connsiteX1" fmla="*/ 7084381 w 7084381"/>
              <a:gd name="connsiteY1" fmla="*/ 0 h 336022"/>
              <a:gd name="connsiteX2" fmla="*/ 6897950 w 7084381"/>
              <a:gd name="connsiteY2" fmla="*/ 309389 h 336022"/>
              <a:gd name="connsiteX3" fmla="*/ 0 w 7084381"/>
              <a:gd name="connsiteY3" fmla="*/ 336022 h 336022"/>
              <a:gd name="connsiteX4" fmla="*/ 0 w 7084381"/>
              <a:gd name="connsiteY4" fmla="*/ 0 h 336022"/>
              <a:gd name="connsiteX0" fmla="*/ 0 w 7084381"/>
              <a:gd name="connsiteY0" fmla="*/ 0 h 336022"/>
              <a:gd name="connsiteX1" fmla="*/ 7084381 w 7084381"/>
              <a:gd name="connsiteY1" fmla="*/ 0 h 336022"/>
              <a:gd name="connsiteX2" fmla="*/ 6960094 w 7084381"/>
              <a:gd name="connsiteY2" fmla="*/ 318267 h 336022"/>
              <a:gd name="connsiteX3" fmla="*/ 0 w 7084381"/>
              <a:gd name="connsiteY3" fmla="*/ 336022 h 336022"/>
              <a:gd name="connsiteX4" fmla="*/ 0 w 7084381"/>
              <a:gd name="connsiteY4" fmla="*/ 0 h 336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84381" h="336022">
                <a:moveTo>
                  <a:pt x="0" y="0"/>
                </a:moveTo>
                <a:lnTo>
                  <a:pt x="7084381" y="0"/>
                </a:lnTo>
                <a:lnTo>
                  <a:pt x="6960094" y="318267"/>
                </a:lnTo>
                <a:lnTo>
                  <a:pt x="0" y="336022"/>
                </a:lnTo>
                <a:lnTo>
                  <a:pt x="0" y="0"/>
                </a:lnTo>
                <a:close/>
              </a:path>
            </a:pathLst>
          </a:custGeom>
          <a:solidFill>
            <a:srgbClr val="B63E3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defTabSz="457200"/>
            <a:r>
              <a:rPr lang="tr-TR" sz="1600" b="1" dirty="0">
                <a:solidFill>
                  <a:prstClr val="white"/>
                </a:solidFill>
              </a:rPr>
              <a:t>İhaleye Katılım Belgesi</a:t>
            </a:r>
            <a:endParaRPr lang="tr-TR" sz="1600" b="1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Metin kutusu 1">
            <a:extLst>
              <a:ext uri="{FF2B5EF4-FFF2-40B4-BE49-F238E27FC236}">
                <a16:creationId xmlns:a16="http://schemas.microsoft.com/office/drawing/2014/main" id="{DDA88CF2-2C2A-6C0F-B288-1BDD3E49CB1E}"/>
              </a:ext>
            </a:extLst>
          </p:cNvPr>
          <p:cNvSpPr txBox="1"/>
          <p:nvPr/>
        </p:nvSpPr>
        <p:spPr>
          <a:xfrm>
            <a:off x="105470" y="1166287"/>
            <a:ext cx="8621486" cy="453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SzPct val="92000"/>
              <a:buFont typeface="Wingdings" panose="05000000000000000000" pitchFamily="2" charset="2"/>
              <a:buChar char="§"/>
              <a:tabLst/>
              <a:defRPr/>
            </a:pPr>
            <a:r>
              <a:rPr lang="tr-TR" sz="2400" dirty="0" err="1"/>
              <a:t>EKAP’a</a:t>
            </a:r>
            <a:r>
              <a:rPr lang="tr-TR" sz="2400" dirty="0"/>
              <a:t> yüklenen belgelerden elektronik ortamda teyit edilemeyenlerin,</a:t>
            </a:r>
            <a:r>
              <a:rPr lang="tr-TR" sz="2400" b="1" dirty="0">
                <a:solidFill>
                  <a:srgbClr val="C00000"/>
                </a:solidFill>
              </a:rPr>
              <a:t> asıl veya aslına uygunluğu noterce onaylanmış örnekler olmaları zorunludur. Fatura örnekleri de asıl kabul edilir.</a:t>
            </a:r>
            <a:endParaRPr lang="tr-TR" sz="2200" b="1" dirty="0">
              <a:solidFill>
                <a:srgbClr val="C00000"/>
              </a:solidFill>
            </a:endParaRP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SzPct val="92000"/>
              <a:buFont typeface="Arial" panose="020B0604020202020204" pitchFamily="34" charset="0"/>
              <a:buChar char="•"/>
              <a:tabLst/>
              <a:defRPr/>
            </a:pPr>
            <a:r>
              <a:rPr lang="tr-TR" sz="2400" b="1" dirty="0" err="1">
                <a:solidFill>
                  <a:srgbClr val="C00000"/>
                </a:solidFill>
              </a:rPr>
              <a:t>İKB’ye</a:t>
            </a:r>
            <a:r>
              <a:rPr lang="tr-TR" sz="2400" b="1" dirty="0">
                <a:solidFill>
                  <a:srgbClr val="C00000"/>
                </a:solidFill>
              </a:rPr>
              <a:t> aktarılan bilgi ve belgelerden</a:t>
            </a:r>
            <a:r>
              <a:rPr lang="tr-TR" sz="2400" dirty="0"/>
              <a:t>; entegrasyonlar aracılığıyla veya EKAP ya da diğer kamu kurum ve kuruluşları ile kamu kurumu niteliğindeki meslek kuruluşlarının internet sayfası üzerinden erişilerek teyit edilebilenler için</a:t>
            </a:r>
            <a:r>
              <a:rPr lang="tr-TR" sz="2400" b="1" dirty="0">
                <a:solidFill>
                  <a:srgbClr val="C00000"/>
                </a:solidFill>
              </a:rPr>
              <a:t> belgelerin sunuluş şeklinde ilişkin şartlar aranmaz.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SzPct val="92000"/>
              <a:buFont typeface="Arial" panose="020B0604020202020204" pitchFamily="34" charset="0"/>
              <a:buChar char="•"/>
              <a:tabLst/>
              <a:defRPr/>
            </a:pPr>
            <a:endParaRPr lang="tr-TR" sz="2200" b="1" dirty="0">
              <a:solidFill>
                <a:srgbClr val="C00000"/>
              </a:solidFill>
            </a:endParaRP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SzPct val="92000"/>
              <a:buFont typeface="Arial" panose="020B0604020202020204" pitchFamily="34" charset="0"/>
              <a:buChar char="•"/>
              <a:tabLst/>
              <a:defRPr/>
            </a:pPr>
            <a:endParaRPr lang="tr-TR" sz="2200" b="1" dirty="0">
              <a:solidFill>
                <a:srgbClr val="C00000"/>
              </a:solidFill>
            </a:endParaRP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70F883B0-BE10-CC2F-1DBA-9571AC4EE623}"/>
              </a:ext>
            </a:extLst>
          </p:cNvPr>
          <p:cNvSpPr txBox="1"/>
          <p:nvPr/>
        </p:nvSpPr>
        <p:spPr>
          <a:xfrm>
            <a:off x="0" y="111479"/>
            <a:ext cx="7259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chemeClr val="bg1"/>
                </a:solidFill>
              </a:rPr>
              <a:t>ELEKTRONİK KAMU ALIMLARI SİSTEMİ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E3D03711-2E7C-ECFC-FC4E-AE925F7AAC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9703" y="4348998"/>
            <a:ext cx="2350519" cy="1972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568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1C481D-77D9-B864-376E-E9B563008F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dörtgen 14">
            <a:extLst>
              <a:ext uri="{FF2B5EF4-FFF2-40B4-BE49-F238E27FC236}">
                <a16:creationId xmlns:a16="http://schemas.microsoft.com/office/drawing/2014/main" id="{976CCFCB-4490-8295-7B67-26CE450EBAE8}"/>
              </a:ext>
            </a:extLst>
          </p:cNvPr>
          <p:cNvSpPr/>
          <p:nvPr/>
        </p:nvSpPr>
        <p:spPr>
          <a:xfrm>
            <a:off x="0" y="732482"/>
            <a:ext cx="7084381" cy="336022"/>
          </a:xfrm>
          <a:custGeom>
            <a:avLst/>
            <a:gdLst>
              <a:gd name="connsiteX0" fmla="*/ 0 w 7084381"/>
              <a:gd name="connsiteY0" fmla="*/ 0 h 336022"/>
              <a:gd name="connsiteX1" fmla="*/ 7084381 w 7084381"/>
              <a:gd name="connsiteY1" fmla="*/ 0 h 336022"/>
              <a:gd name="connsiteX2" fmla="*/ 7084381 w 7084381"/>
              <a:gd name="connsiteY2" fmla="*/ 336022 h 336022"/>
              <a:gd name="connsiteX3" fmla="*/ 0 w 7084381"/>
              <a:gd name="connsiteY3" fmla="*/ 336022 h 336022"/>
              <a:gd name="connsiteX4" fmla="*/ 0 w 7084381"/>
              <a:gd name="connsiteY4" fmla="*/ 0 h 336022"/>
              <a:gd name="connsiteX0" fmla="*/ 0 w 7084381"/>
              <a:gd name="connsiteY0" fmla="*/ 0 h 336022"/>
              <a:gd name="connsiteX1" fmla="*/ 7084381 w 7084381"/>
              <a:gd name="connsiteY1" fmla="*/ 0 h 336022"/>
              <a:gd name="connsiteX2" fmla="*/ 6897950 w 7084381"/>
              <a:gd name="connsiteY2" fmla="*/ 273878 h 336022"/>
              <a:gd name="connsiteX3" fmla="*/ 0 w 7084381"/>
              <a:gd name="connsiteY3" fmla="*/ 336022 h 336022"/>
              <a:gd name="connsiteX4" fmla="*/ 0 w 7084381"/>
              <a:gd name="connsiteY4" fmla="*/ 0 h 336022"/>
              <a:gd name="connsiteX0" fmla="*/ 0 w 7084381"/>
              <a:gd name="connsiteY0" fmla="*/ 0 h 336022"/>
              <a:gd name="connsiteX1" fmla="*/ 7084381 w 7084381"/>
              <a:gd name="connsiteY1" fmla="*/ 0 h 336022"/>
              <a:gd name="connsiteX2" fmla="*/ 6897950 w 7084381"/>
              <a:gd name="connsiteY2" fmla="*/ 291633 h 336022"/>
              <a:gd name="connsiteX3" fmla="*/ 0 w 7084381"/>
              <a:gd name="connsiteY3" fmla="*/ 336022 h 336022"/>
              <a:gd name="connsiteX4" fmla="*/ 0 w 7084381"/>
              <a:gd name="connsiteY4" fmla="*/ 0 h 336022"/>
              <a:gd name="connsiteX0" fmla="*/ 0 w 7084381"/>
              <a:gd name="connsiteY0" fmla="*/ 0 h 336022"/>
              <a:gd name="connsiteX1" fmla="*/ 7084381 w 7084381"/>
              <a:gd name="connsiteY1" fmla="*/ 0 h 336022"/>
              <a:gd name="connsiteX2" fmla="*/ 6897950 w 7084381"/>
              <a:gd name="connsiteY2" fmla="*/ 309389 h 336022"/>
              <a:gd name="connsiteX3" fmla="*/ 0 w 7084381"/>
              <a:gd name="connsiteY3" fmla="*/ 336022 h 336022"/>
              <a:gd name="connsiteX4" fmla="*/ 0 w 7084381"/>
              <a:gd name="connsiteY4" fmla="*/ 0 h 336022"/>
              <a:gd name="connsiteX0" fmla="*/ 0 w 7084381"/>
              <a:gd name="connsiteY0" fmla="*/ 0 h 336022"/>
              <a:gd name="connsiteX1" fmla="*/ 7084381 w 7084381"/>
              <a:gd name="connsiteY1" fmla="*/ 0 h 336022"/>
              <a:gd name="connsiteX2" fmla="*/ 6960094 w 7084381"/>
              <a:gd name="connsiteY2" fmla="*/ 318267 h 336022"/>
              <a:gd name="connsiteX3" fmla="*/ 0 w 7084381"/>
              <a:gd name="connsiteY3" fmla="*/ 336022 h 336022"/>
              <a:gd name="connsiteX4" fmla="*/ 0 w 7084381"/>
              <a:gd name="connsiteY4" fmla="*/ 0 h 336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84381" h="336022">
                <a:moveTo>
                  <a:pt x="0" y="0"/>
                </a:moveTo>
                <a:lnTo>
                  <a:pt x="7084381" y="0"/>
                </a:lnTo>
                <a:lnTo>
                  <a:pt x="6960094" y="318267"/>
                </a:lnTo>
                <a:lnTo>
                  <a:pt x="0" y="336022"/>
                </a:lnTo>
                <a:lnTo>
                  <a:pt x="0" y="0"/>
                </a:lnTo>
                <a:close/>
              </a:path>
            </a:pathLst>
          </a:custGeom>
          <a:solidFill>
            <a:srgbClr val="B63E3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defTabSz="457200"/>
            <a:r>
              <a:rPr lang="tr-TR" sz="1600" b="1" dirty="0">
                <a:solidFill>
                  <a:prstClr val="white"/>
                </a:solidFill>
              </a:rPr>
              <a:t>İhaleye Katılım Belgesi</a:t>
            </a:r>
            <a:endParaRPr lang="tr-TR" sz="1600" b="1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Metin kutusu 1">
            <a:extLst>
              <a:ext uri="{FF2B5EF4-FFF2-40B4-BE49-F238E27FC236}">
                <a16:creationId xmlns:a16="http://schemas.microsoft.com/office/drawing/2014/main" id="{AE90D0DA-10E1-36E3-E4BA-BA5A2A3B93C6}"/>
              </a:ext>
            </a:extLst>
          </p:cNvPr>
          <p:cNvSpPr txBox="1"/>
          <p:nvPr/>
        </p:nvSpPr>
        <p:spPr>
          <a:xfrm>
            <a:off x="105470" y="1166287"/>
            <a:ext cx="8621486" cy="342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SzPct val="92000"/>
              <a:buFont typeface="Wingdings" panose="05000000000000000000" pitchFamily="2" charset="2"/>
              <a:buChar char="§"/>
              <a:tabLst/>
              <a:defRPr/>
            </a:pPr>
            <a:r>
              <a:rPr lang="tr-TR" sz="2400" dirty="0"/>
              <a:t>İdarece</a:t>
            </a:r>
            <a:r>
              <a:rPr lang="tr-TR" sz="2400" b="1" dirty="0"/>
              <a:t> </a:t>
            </a:r>
            <a:r>
              <a:rPr lang="tr-TR" sz="2400" b="1" dirty="0">
                <a:solidFill>
                  <a:srgbClr val="C00000"/>
                </a:solidFill>
              </a:rPr>
              <a:t>«aslı idarece görülmüştür» </a:t>
            </a:r>
            <a:r>
              <a:rPr lang="tr-TR" sz="2400" dirty="0"/>
              <a:t>şeklinde şerh düşülen suretler</a:t>
            </a:r>
            <a:r>
              <a:rPr lang="tr-TR" sz="2400" b="1" dirty="0"/>
              <a:t>, </a:t>
            </a:r>
            <a:r>
              <a:rPr lang="tr-TR" sz="2400" b="1" dirty="0">
                <a:solidFill>
                  <a:srgbClr val="C00000"/>
                </a:solidFill>
              </a:rPr>
              <a:t>ancak ihale komisyonunun fiziki belge talep etmesi halinde sunulabilir.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SzPct val="92000"/>
              <a:buFont typeface="Wingdings" panose="05000000000000000000" pitchFamily="2" charset="2"/>
              <a:buChar char="§"/>
              <a:tabLst/>
              <a:defRPr/>
            </a:pPr>
            <a:r>
              <a:rPr lang="tr-TR" sz="2400" b="1" dirty="0"/>
              <a:t>Entegrasyonlardan kaynaklanan teknik sorunlar nedeniyle </a:t>
            </a:r>
            <a:r>
              <a:rPr lang="tr-TR" sz="2400" dirty="0"/>
              <a:t>gerekli bilgi ve belgelere erişilememesi durumunda,</a:t>
            </a:r>
            <a:r>
              <a:rPr lang="tr-TR" sz="2400" b="1" dirty="0">
                <a:solidFill>
                  <a:srgbClr val="C00000"/>
                </a:solidFill>
              </a:rPr>
              <a:t> bunlara ilişkin belgelerde EKAP’ a yüklenir.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SzPct val="92000"/>
              <a:buFont typeface="Arial" panose="020B0604020202020204" pitchFamily="34" charset="0"/>
              <a:buChar char="•"/>
              <a:tabLst/>
              <a:defRPr/>
            </a:pPr>
            <a:endParaRPr lang="tr-TR" sz="2200" b="1" dirty="0">
              <a:solidFill>
                <a:srgbClr val="C00000"/>
              </a:solidFill>
            </a:endParaRP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SzPct val="92000"/>
              <a:buFont typeface="Arial" panose="020B0604020202020204" pitchFamily="34" charset="0"/>
              <a:buChar char="•"/>
              <a:tabLst/>
              <a:defRPr/>
            </a:pPr>
            <a:endParaRPr lang="tr-TR" sz="2200" b="1" dirty="0">
              <a:solidFill>
                <a:srgbClr val="C00000"/>
              </a:solidFill>
            </a:endParaRP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B3AAA7B7-501A-DF04-79DD-62F1009C6C25}"/>
              </a:ext>
            </a:extLst>
          </p:cNvPr>
          <p:cNvSpPr txBox="1"/>
          <p:nvPr/>
        </p:nvSpPr>
        <p:spPr>
          <a:xfrm>
            <a:off x="0" y="111479"/>
            <a:ext cx="7259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chemeClr val="bg1"/>
                </a:solidFill>
              </a:rPr>
              <a:t>ELEKTRONİK KAMU ALIMLARI SİSTEMİ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0738527C-86C6-D8FD-8FE5-2FCB045D843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772" y="4236075"/>
            <a:ext cx="2159311" cy="2159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615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dörtgen 14"/>
          <p:cNvSpPr/>
          <p:nvPr/>
        </p:nvSpPr>
        <p:spPr>
          <a:xfrm>
            <a:off x="0" y="732482"/>
            <a:ext cx="7084381" cy="336022"/>
          </a:xfrm>
          <a:custGeom>
            <a:avLst/>
            <a:gdLst>
              <a:gd name="connsiteX0" fmla="*/ 0 w 7084381"/>
              <a:gd name="connsiteY0" fmla="*/ 0 h 336022"/>
              <a:gd name="connsiteX1" fmla="*/ 7084381 w 7084381"/>
              <a:gd name="connsiteY1" fmla="*/ 0 h 336022"/>
              <a:gd name="connsiteX2" fmla="*/ 7084381 w 7084381"/>
              <a:gd name="connsiteY2" fmla="*/ 336022 h 336022"/>
              <a:gd name="connsiteX3" fmla="*/ 0 w 7084381"/>
              <a:gd name="connsiteY3" fmla="*/ 336022 h 336022"/>
              <a:gd name="connsiteX4" fmla="*/ 0 w 7084381"/>
              <a:gd name="connsiteY4" fmla="*/ 0 h 336022"/>
              <a:gd name="connsiteX0" fmla="*/ 0 w 7084381"/>
              <a:gd name="connsiteY0" fmla="*/ 0 h 336022"/>
              <a:gd name="connsiteX1" fmla="*/ 7084381 w 7084381"/>
              <a:gd name="connsiteY1" fmla="*/ 0 h 336022"/>
              <a:gd name="connsiteX2" fmla="*/ 6897950 w 7084381"/>
              <a:gd name="connsiteY2" fmla="*/ 273878 h 336022"/>
              <a:gd name="connsiteX3" fmla="*/ 0 w 7084381"/>
              <a:gd name="connsiteY3" fmla="*/ 336022 h 336022"/>
              <a:gd name="connsiteX4" fmla="*/ 0 w 7084381"/>
              <a:gd name="connsiteY4" fmla="*/ 0 h 336022"/>
              <a:gd name="connsiteX0" fmla="*/ 0 w 7084381"/>
              <a:gd name="connsiteY0" fmla="*/ 0 h 336022"/>
              <a:gd name="connsiteX1" fmla="*/ 7084381 w 7084381"/>
              <a:gd name="connsiteY1" fmla="*/ 0 h 336022"/>
              <a:gd name="connsiteX2" fmla="*/ 6897950 w 7084381"/>
              <a:gd name="connsiteY2" fmla="*/ 291633 h 336022"/>
              <a:gd name="connsiteX3" fmla="*/ 0 w 7084381"/>
              <a:gd name="connsiteY3" fmla="*/ 336022 h 336022"/>
              <a:gd name="connsiteX4" fmla="*/ 0 w 7084381"/>
              <a:gd name="connsiteY4" fmla="*/ 0 h 336022"/>
              <a:gd name="connsiteX0" fmla="*/ 0 w 7084381"/>
              <a:gd name="connsiteY0" fmla="*/ 0 h 336022"/>
              <a:gd name="connsiteX1" fmla="*/ 7084381 w 7084381"/>
              <a:gd name="connsiteY1" fmla="*/ 0 h 336022"/>
              <a:gd name="connsiteX2" fmla="*/ 6897950 w 7084381"/>
              <a:gd name="connsiteY2" fmla="*/ 309389 h 336022"/>
              <a:gd name="connsiteX3" fmla="*/ 0 w 7084381"/>
              <a:gd name="connsiteY3" fmla="*/ 336022 h 336022"/>
              <a:gd name="connsiteX4" fmla="*/ 0 w 7084381"/>
              <a:gd name="connsiteY4" fmla="*/ 0 h 336022"/>
              <a:gd name="connsiteX0" fmla="*/ 0 w 7084381"/>
              <a:gd name="connsiteY0" fmla="*/ 0 h 336022"/>
              <a:gd name="connsiteX1" fmla="*/ 7084381 w 7084381"/>
              <a:gd name="connsiteY1" fmla="*/ 0 h 336022"/>
              <a:gd name="connsiteX2" fmla="*/ 6960094 w 7084381"/>
              <a:gd name="connsiteY2" fmla="*/ 318267 h 336022"/>
              <a:gd name="connsiteX3" fmla="*/ 0 w 7084381"/>
              <a:gd name="connsiteY3" fmla="*/ 336022 h 336022"/>
              <a:gd name="connsiteX4" fmla="*/ 0 w 7084381"/>
              <a:gd name="connsiteY4" fmla="*/ 0 h 336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84381" h="336022">
                <a:moveTo>
                  <a:pt x="0" y="0"/>
                </a:moveTo>
                <a:lnTo>
                  <a:pt x="7084381" y="0"/>
                </a:lnTo>
                <a:lnTo>
                  <a:pt x="6960094" y="318267"/>
                </a:lnTo>
                <a:lnTo>
                  <a:pt x="0" y="336022"/>
                </a:lnTo>
                <a:lnTo>
                  <a:pt x="0" y="0"/>
                </a:lnTo>
                <a:close/>
              </a:path>
            </a:pathLst>
          </a:custGeom>
          <a:solidFill>
            <a:srgbClr val="B63E3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defTabSz="457200"/>
            <a:r>
              <a:rPr lang="tr-TR" sz="1600" b="1" dirty="0">
                <a:solidFill>
                  <a:prstClr val="white"/>
                </a:solidFill>
              </a:rPr>
              <a:t>İhaleye Katılım Belgesi -Doğrudan </a:t>
            </a:r>
            <a:r>
              <a:rPr lang="tr-TR" sz="1600" b="1" dirty="0" err="1">
                <a:solidFill>
                  <a:prstClr val="white"/>
                </a:solidFill>
              </a:rPr>
              <a:t>EKAP’ta</a:t>
            </a:r>
            <a:r>
              <a:rPr lang="tr-TR" sz="1600" b="1" dirty="0">
                <a:solidFill>
                  <a:prstClr val="white"/>
                </a:solidFill>
              </a:rPr>
              <a:t> Oluşturulan Belgeler</a:t>
            </a:r>
            <a:endParaRPr lang="tr-TR" sz="1600" b="1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CDF32D1B-A41F-62E7-BF29-8B5C313C9C75}"/>
              </a:ext>
            </a:extLst>
          </p:cNvPr>
          <p:cNvSpPr txBox="1"/>
          <p:nvPr/>
        </p:nvSpPr>
        <p:spPr>
          <a:xfrm>
            <a:off x="0" y="111479"/>
            <a:ext cx="7259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chemeClr val="bg1"/>
                </a:solidFill>
              </a:rPr>
              <a:t>ELEKTRONİK KAMU ALIMLARI SİSTEMİ</a:t>
            </a:r>
          </a:p>
        </p:txBody>
      </p:sp>
      <p:sp>
        <p:nvSpPr>
          <p:cNvPr id="9" name="Yuvarlatılmış Dikdörtgen 5">
            <a:extLst>
              <a:ext uri="{FF2B5EF4-FFF2-40B4-BE49-F238E27FC236}">
                <a16:creationId xmlns:a16="http://schemas.microsoft.com/office/drawing/2014/main" id="{6EFBACE9-6F0A-4487-8653-5425A973BB43}"/>
              </a:ext>
            </a:extLst>
          </p:cNvPr>
          <p:cNvSpPr/>
          <p:nvPr/>
        </p:nvSpPr>
        <p:spPr>
          <a:xfrm>
            <a:off x="-128186" y="634699"/>
            <a:ext cx="9349099" cy="554622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60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6ED03FC8-F651-43A0-B7EE-26168D7252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456" y="1380393"/>
            <a:ext cx="8739814" cy="4642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078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Unvan 1">
            <a:extLst>
              <a:ext uri="{FF2B5EF4-FFF2-40B4-BE49-F238E27FC236}">
                <a16:creationId xmlns:a16="http://schemas.microsoft.com/office/drawing/2014/main" id="{88E10703-128E-4F83-87DF-C39CE88F96A2}"/>
              </a:ext>
            </a:extLst>
          </p:cNvPr>
          <p:cNvSpPr txBox="1">
            <a:spLocks/>
          </p:cNvSpPr>
          <p:nvPr/>
        </p:nvSpPr>
        <p:spPr>
          <a:xfrm>
            <a:off x="186341" y="161380"/>
            <a:ext cx="6480701" cy="48827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kern="1200">
                <a:solidFill>
                  <a:schemeClr val="bg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tr-TR" sz="2400" dirty="0">
                <a:latin typeface="+mn-lt"/>
              </a:rPr>
              <a:t>EKAP</a:t>
            </a:r>
          </a:p>
        </p:txBody>
      </p:sp>
      <p:grpSp>
        <p:nvGrpSpPr>
          <p:cNvPr id="13" name="Grup 12">
            <a:extLst>
              <a:ext uri="{FF2B5EF4-FFF2-40B4-BE49-F238E27FC236}">
                <a16:creationId xmlns:a16="http://schemas.microsoft.com/office/drawing/2014/main" id="{1D8BD9DA-2469-4613-A9C8-44A80A5EE9EA}"/>
              </a:ext>
            </a:extLst>
          </p:cNvPr>
          <p:cNvGrpSpPr/>
          <p:nvPr/>
        </p:nvGrpSpPr>
        <p:grpSpPr>
          <a:xfrm>
            <a:off x="2509923" y="2500364"/>
            <a:ext cx="3804338" cy="1948440"/>
            <a:chOff x="4477109" y="2001328"/>
            <a:chExt cx="3243533" cy="1388853"/>
          </a:xfrm>
        </p:grpSpPr>
        <p:pic>
          <p:nvPicPr>
            <p:cNvPr id="14" name="Resim 13">
              <a:extLst>
                <a:ext uri="{FF2B5EF4-FFF2-40B4-BE49-F238E27FC236}">
                  <a16:creationId xmlns:a16="http://schemas.microsoft.com/office/drawing/2014/main" id="{B628ACF5-0C1A-4E90-8EF9-F3512B95FE5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8308" y="2147815"/>
              <a:ext cx="3021564" cy="1122222"/>
            </a:xfrm>
            <a:prstGeom prst="rect">
              <a:avLst/>
            </a:prstGeom>
          </p:spPr>
        </p:pic>
        <p:sp>
          <p:nvSpPr>
            <p:cNvPr id="15" name="Yuvarlatılmış Dikdörtgen 5">
              <a:extLst>
                <a:ext uri="{FF2B5EF4-FFF2-40B4-BE49-F238E27FC236}">
                  <a16:creationId xmlns:a16="http://schemas.microsoft.com/office/drawing/2014/main" id="{6EFBACE9-6F0A-4487-8653-5425A973BB43}"/>
                </a:ext>
              </a:extLst>
            </p:cNvPr>
            <p:cNvSpPr/>
            <p:nvPr/>
          </p:nvSpPr>
          <p:spPr>
            <a:xfrm>
              <a:off x="4477109" y="2001328"/>
              <a:ext cx="3243533" cy="1388853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sz="1600"/>
            </a:p>
          </p:txBody>
        </p:sp>
      </p:grpSp>
      <p:pic>
        <p:nvPicPr>
          <p:cNvPr id="16" name="Resim 15">
            <a:extLst>
              <a:ext uri="{FF2B5EF4-FFF2-40B4-BE49-F238E27FC236}">
                <a16:creationId xmlns:a16="http://schemas.microsoft.com/office/drawing/2014/main" id="{7F407745-5E34-494B-8E07-169B828069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4501" y="2588726"/>
            <a:ext cx="1982258" cy="1982258"/>
          </a:xfrm>
          <a:prstGeom prst="rect">
            <a:avLst/>
          </a:prstGeom>
        </p:spPr>
      </p:pic>
      <p:sp>
        <p:nvSpPr>
          <p:cNvPr id="17" name="Yuvarlatılmış Dikdörtgen 42">
            <a:extLst>
              <a:ext uri="{FF2B5EF4-FFF2-40B4-BE49-F238E27FC236}">
                <a16:creationId xmlns:a16="http://schemas.microsoft.com/office/drawing/2014/main" id="{90D6058E-EAD1-46A7-B296-6331EAD9AF31}"/>
              </a:ext>
            </a:extLst>
          </p:cNvPr>
          <p:cNvSpPr/>
          <p:nvPr/>
        </p:nvSpPr>
        <p:spPr>
          <a:xfrm>
            <a:off x="2049660" y="1134382"/>
            <a:ext cx="4957731" cy="1376354"/>
          </a:xfrm>
          <a:prstGeom prst="round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tr-TR" b="1" dirty="0">
                <a:solidFill>
                  <a:schemeClr val="tx1"/>
                </a:solidFill>
              </a:rPr>
              <a:t>EKAP ile çeşitli kaynak sağlayıcılar arasında </a:t>
            </a:r>
            <a:r>
              <a:rPr lang="tr-TR" b="1" dirty="0" err="1">
                <a:solidFill>
                  <a:schemeClr val="tx1"/>
                </a:solidFill>
              </a:rPr>
              <a:t>arasında</a:t>
            </a:r>
            <a:r>
              <a:rPr lang="tr-TR" b="1" dirty="0">
                <a:solidFill>
                  <a:schemeClr val="tx1"/>
                </a:solidFill>
              </a:rPr>
              <a:t> gerçekleştirilen protokoller çerçevesinde kurulan entegrasyonlar ile bilgi veya belge temini sağlanmaktadır.</a:t>
            </a:r>
          </a:p>
        </p:txBody>
      </p:sp>
      <p:pic>
        <p:nvPicPr>
          <p:cNvPr id="18" name="Resim 17">
            <a:extLst>
              <a:ext uri="{FF2B5EF4-FFF2-40B4-BE49-F238E27FC236}">
                <a16:creationId xmlns:a16="http://schemas.microsoft.com/office/drawing/2014/main" id="{43E5ADD5-0710-4694-9DA5-BE39E924391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1121" y="953550"/>
            <a:ext cx="1769018" cy="1774474"/>
          </a:xfrm>
          <a:prstGeom prst="rect">
            <a:avLst/>
          </a:prstGeom>
        </p:spPr>
      </p:pic>
      <p:pic>
        <p:nvPicPr>
          <p:cNvPr id="19" name="Resim 18">
            <a:extLst>
              <a:ext uri="{FF2B5EF4-FFF2-40B4-BE49-F238E27FC236}">
                <a16:creationId xmlns:a16="http://schemas.microsoft.com/office/drawing/2014/main" id="{34DAEC44-74F9-42FC-8645-F704EDD32F5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1397" y="4606349"/>
            <a:ext cx="1648466" cy="1648466"/>
          </a:xfrm>
          <a:prstGeom prst="rect">
            <a:avLst/>
          </a:prstGeom>
        </p:spPr>
      </p:pic>
      <p:pic>
        <p:nvPicPr>
          <p:cNvPr id="20" name="Resim 19">
            <a:extLst>
              <a:ext uri="{FF2B5EF4-FFF2-40B4-BE49-F238E27FC236}">
                <a16:creationId xmlns:a16="http://schemas.microsoft.com/office/drawing/2014/main" id="{59BB6697-BA1F-4EDC-A5FC-4140D78E68F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5664" y="4993594"/>
            <a:ext cx="2336064" cy="873976"/>
          </a:xfrm>
          <a:prstGeom prst="rect">
            <a:avLst/>
          </a:prstGeom>
        </p:spPr>
      </p:pic>
      <p:pic>
        <p:nvPicPr>
          <p:cNvPr id="22" name="Resim 21">
            <a:extLst>
              <a:ext uri="{FF2B5EF4-FFF2-40B4-BE49-F238E27FC236}">
                <a16:creationId xmlns:a16="http://schemas.microsoft.com/office/drawing/2014/main" id="{6C0AF26D-22BF-4B19-BFEC-C687122A7D1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4346" y="4715019"/>
            <a:ext cx="2028810" cy="1434856"/>
          </a:xfrm>
          <a:prstGeom prst="rect">
            <a:avLst/>
          </a:prstGeom>
        </p:spPr>
      </p:pic>
      <p:pic>
        <p:nvPicPr>
          <p:cNvPr id="25" name="Resim 24">
            <a:extLst>
              <a:ext uri="{FF2B5EF4-FFF2-40B4-BE49-F238E27FC236}">
                <a16:creationId xmlns:a16="http://schemas.microsoft.com/office/drawing/2014/main" id="{40D47C02-73CB-4AD2-87C2-740A6D21D2B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15" y="4772246"/>
            <a:ext cx="2266188" cy="1095324"/>
          </a:xfrm>
          <a:prstGeom prst="rect">
            <a:avLst/>
          </a:prstGeom>
        </p:spPr>
      </p:pic>
      <p:pic>
        <p:nvPicPr>
          <p:cNvPr id="26" name="Resim 25">
            <a:extLst>
              <a:ext uri="{FF2B5EF4-FFF2-40B4-BE49-F238E27FC236}">
                <a16:creationId xmlns:a16="http://schemas.microsoft.com/office/drawing/2014/main" id="{56A45374-A8D6-4040-BCF0-6C8398F1D16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89" y="2415947"/>
            <a:ext cx="2327686" cy="2327686"/>
          </a:xfrm>
          <a:prstGeom prst="rect">
            <a:avLst/>
          </a:prstGeom>
        </p:spPr>
      </p:pic>
      <p:sp>
        <p:nvSpPr>
          <p:cNvPr id="28" name="Dikdörtgen 14">
            <a:extLst>
              <a:ext uri="{FF2B5EF4-FFF2-40B4-BE49-F238E27FC236}">
                <a16:creationId xmlns:a16="http://schemas.microsoft.com/office/drawing/2014/main" id="{54513EE5-39A4-4411-96C1-818FB05EB736}"/>
              </a:ext>
            </a:extLst>
          </p:cNvPr>
          <p:cNvSpPr/>
          <p:nvPr/>
        </p:nvSpPr>
        <p:spPr>
          <a:xfrm>
            <a:off x="6056" y="720370"/>
            <a:ext cx="7084381" cy="336022"/>
          </a:xfrm>
          <a:custGeom>
            <a:avLst/>
            <a:gdLst>
              <a:gd name="connsiteX0" fmla="*/ 0 w 7084381"/>
              <a:gd name="connsiteY0" fmla="*/ 0 h 336022"/>
              <a:gd name="connsiteX1" fmla="*/ 7084381 w 7084381"/>
              <a:gd name="connsiteY1" fmla="*/ 0 h 336022"/>
              <a:gd name="connsiteX2" fmla="*/ 7084381 w 7084381"/>
              <a:gd name="connsiteY2" fmla="*/ 336022 h 336022"/>
              <a:gd name="connsiteX3" fmla="*/ 0 w 7084381"/>
              <a:gd name="connsiteY3" fmla="*/ 336022 h 336022"/>
              <a:gd name="connsiteX4" fmla="*/ 0 w 7084381"/>
              <a:gd name="connsiteY4" fmla="*/ 0 h 336022"/>
              <a:gd name="connsiteX0" fmla="*/ 0 w 7084381"/>
              <a:gd name="connsiteY0" fmla="*/ 0 h 336022"/>
              <a:gd name="connsiteX1" fmla="*/ 7084381 w 7084381"/>
              <a:gd name="connsiteY1" fmla="*/ 0 h 336022"/>
              <a:gd name="connsiteX2" fmla="*/ 6897950 w 7084381"/>
              <a:gd name="connsiteY2" fmla="*/ 273878 h 336022"/>
              <a:gd name="connsiteX3" fmla="*/ 0 w 7084381"/>
              <a:gd name="connsiteY3" fmla="*/ 336022 h 336022"/>
              <a:gd name="connsiteX4" fmla="*/ 0 w 7084381"/>
              <a:gd name="connsiteY4" fmla="*/ 0 h 336022"/>
              <a:gd name="connsiteX0" fmla="*/ 0 w 7084381"/>
              <a:gd name="connsiteY0" fmla="*/ 0 h 336022"/>
              <a:gd name="connsiteX1" fmla="*/ 7084381 w 7084381"/>
              <a:gd name="connsiteY1" fmla="*/ 0 h 336022"/>
              <a:gd name="connsiteX2" fmla="*/ 6897950 w 7084381"/>
              <a:gd name="connsiteY2" fmla="*/ 291633 h 336022"/>
              <a:gd name="connsiteX3" fmla="*/ 0 w 7084381"/>
              <a:gd name="connsiteY3" fmla="*/ 336022 h 336022"/>
              <a:gd name="connsiteX4" fmla="*/ 0 w 7084381"/>
              <a:gd name="connsiteY4" fmla="*/ 0 h 336022"/>
              <a:gd name="connsiteX0" fmla="*/ 0 w 7084381"/>
              <a:gd name="connsiteY0" fmla="*/ 0 h 336022"/>
              <a:gd name="connsiteX1" fmla="*/ 7084381 w 7084381"/>
              <a:gd name="connsiteY1" fmla="*/ 0 h 336022"/>
              <a:gd name="connsiteX2" fmla="*/ 6897950 w 7084381"/>
              <a:gd name="connsiteY2" fmla="*/ 309389 h 336022"/>
              <a:gd name="connsiteX3" fmla="*/ 0 w 7084381"/>
              <a:gd name="connsiteY3" fmla="*/ 336022 h 336022"/>
              <a:gd name="connsiteX4" fmla="*/ 0 w 7084381"/>
              <a:gd name="connsiteY4" fmla="*/ 0 h 336022"/>
              <a:gd name="connsiteX0" fmla="*/ 0 w 7084381"/>
              <a:gd name="connsiteY0" fmla="*/ 0 h 336022"/>
              <a:gd name="connsiteX1" fmla="*/ 7084381 w 7084381"/>
              <a:gd name="connsiteY1" fmla="*/ 0 h 336022"/>
              <a:gd name="connsiteX2" fmla="*/ 6960094 w 7084381"/>
              <a:gd name="connsiteY2" fmla="*/ 318267 h 336022"/>
              <a:gd name="connsiteX3" fmla="*/ 0 w 7084381"/>
              <a:gd name="connsiteY3" fmla="*/ 336022 h 336022"/>
              <a:gd name="connsiteX4" fmla="*/ 0 w 7084381"/>
              <a:gd name="connsiteY4" fmla="*/ 0 h 336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84381" h="336022">
                <a:moveTo>
                  <a:pt x="0" y="0"/>
                </a:moveTo>
                <a:lnTo>
                  <a:pt x="7084381" y="0"/>
                </a:lnTo>
                <a:lnTo>
                  <a:pt x="6960094" y="318267"/>
                </a:lnTo>
                <a:lnTo>
                  <a:pt x="0" y="336022"/>
                </a:lnTo>
                <a:lnTo>
                  <a:pt x="0" y="0"/>
                </a:lnTo>
                <a:close/>
              </a:path>
            </a:pathLst>
          </a:custGeom>
          <a:solidFill>
            <a:srgbClr val="B63E3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defTabSz="457200"/>
            <a:r>
              <a:rPr lang="tr-TR" sz="1600" b="1" dirty="0">
                <a:solidFill>
                  <a:prstClr val="white"/>
                </a:solidFill>
              </a:rPr>
              <a:t>İhaleye Katılım Belgesi -Entegrasyonlar</a:t>
            </a:r>
            <a:endParaRPr lang="tr-TR" sz="1600" b="1" dirty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86358329-730B-4014-9354-2BEA3A93083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05" y="1175265"/>
            <a:ext cx="1667884" cy="1667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501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6591EB-FA48-7B80-FB5F-F6F84DC488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dörtgen 14">
            <a:extLst>
              <a:ext uri="{FF2B5EF4-FFF2-40B4-BE49-F238E27FC236}">
                <a16:creationId xmlns:a16="http://schemas.microsoft.com/office/drawing/2014/main" id="{B614CB18-0BB6-D527-0958-A61AD6F5C7AD}"/>
              </a:ext>
            </a:extLst>
          </p:cNvPr>
          <p:cNvSpPr/>
          <p:nvPr/>
        </p:nvSpPr>
        <p:spPr>
          <a:xfrm>
            <a:off x="0" y="732482"/>
            <a:ext cx="7084381" cy="336022"/>
          </a:xfrm>
          <a:custGeom>
            <a:avLst/>
            <a:gdLst>
              <a:gd name="connsiteX0" fmla="*/ 0 w 7084381"/>
              <a:gd name="connsiteY0" fmla="*/ 0 h 336022"/>
              <a:gd name="connsiteX1" fmla="*/ 7084381 w 7084381"/>
              <a:gd name="connsiteY1" fmla="*/ 0 h 336022"/>
              <a:gd name="connsiteX2" fmla="*/ 7084381 w 7084381"/>
              <a:gd name="connsiteY2" fmla="*/ 336022 h 336022"/>
              <a:gd name="connsiteX3" fmla="*/ 0 w 7084381"/>
              <a:gd name="connsiteY3" fmla="*/ 336022 h 336022"/>
              <a:gd name="connsiteX4" fmla="*/ 0 w 7084381"/>
              <a:gd name="connsiteY4" fmla="*/ 0 h 336022"/>
              <a:gd name="connsiteX0" fmla="*/ 0 w 7084381"/>
              <a:gd name="connsiteY0" fmla="*/ 0 h 336022"/>
              <a:gd name="connsiteX1" fmla="*/ 7084381 w 7084381"/>
              <a:gd name="connsiteY1" fmla="*/ 0 h 336022"/>
              <a:gd name="connsiteX2" fmla="*/ 6897950 w 7084381"/>
              <a:gd name="connsiteY2" fmla="*/ 273878 h 336022"/>
              <a:gd name="connsiteX3" fmla="*/ 0 w 7084381"/>
              <a:gd name="connsiteY3" fmla="*/ 336022 h 336022"/>
              <a:gd name="connsiteX4" fmla="*/ 0 w 7084381"/>
              <a:gd name="connsiteY4" fmla="*/ 0 h 336022"/>
              <a:gd name="connsiteX0" fmla="*/ 0 w 7084381"/>
              <a:gd name="connsiteY0" fmla="*/ 0 h 336022"/>
              <a:gd name="connsiteX1" fmla="*/ 7084381 w 7084381"/>
              <a:gd name="connsiteY1" fmla="*/ 0 h 336022"/>
              <a:gd name="connsiteX2" fmla="*/ 6897950 w 7084381"/>
              <a:gd name="connsiteY2" fmla="*/ 291633 h 336022"/>
              <a:gd name="connsiteX3" fmla="*/ 0 w 7084381"/>
              <a:gd name="connsiteY3" fmla="*/ 336022 h 336022"/>
              <a:gd name="connsiteX4" fmla="*/ 0 w 7084381"/>
              <a:gd name="connsiteY4" fmla="*/ 0 h 336022"/>
              <a:gd name="connsiteX0" fmla="*/ 0 w 7084381"/>
              <a:gd name="connsiteY0" fmla="*/ 0 h 336022"/>
              <a:gd name="connsiteX1" fmla="*/ 7084381 w 7084381"/>
              <a:gd name="connsiteY1" fmla="*/ 0 h 336022"/>
              <a:gd name="connsiteX2" fmla="*/ 6897950 w 7084381"/>
              <a:gd name="connsiteY2" fmla="*/ 309389 h 336022"/>
              <a:gd name="connsiteX3" fmla="*/ 0 w 7084381"/>
              <a:gd name="connsiteY3" fmla="*/ 336022 h 336022"/>
              <a:gd name="connsiteX4" fmla="*/ 0 w 7084381"/>
              <a:gd name="connsiteY4" fmla="*/ 0 h 336022"/>
              <a:gd name="connsiteX0" fmla="*/ 0 w 7084381"/>
              <a:gd name="connsiteY0" fmla="*/ 0 h 336022"/>
              <a:gd name="connsiteX1" fmla="*/ 7084381 w 7084381"/>
              <a:gd name="connsiteY1" fmla="*/ 0 h 336022"/>
              <a:gd name="connsiteX2" fmla="*/ 6960094 w 7084381"/>
              <a:gd name="connsiteY2" fmla="*/ 318267 h 336022"/>
              <a:gd name="connsiteX3" fmla="*/ 0 w 7084381"/>
              <a:gd name="connsiteY3" fmla="*/ 336022 h 336022"/>
              <a:gd name="connsiteX4" fmla="*/ 0 w 7084381"/>
              <a:gd name="connsiteY4" fmla="*/ 0 h 336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84381" h="336022">
                <a:moveTo>
                  <a:pt x="0" y="0"/>
                </a:moveTo>
                <a:lnTo>
                  <a:pt x="7084381" y="0"/>
                </a:lnTo>
                <a:lnTo>
                  <a:pt x="6960094" y="318267"/>
                </a:lnTo>
                <a:lnTo>
                  <a:pt x="0" y="336022"/>
                </a:lnTo>
                <a:lnTo>
                  <a:pt x="0" y="0"/>
                </a:lnTo>
                <a:close/>
              </a:path>
            </a:pathLst>
          </a:custGeom>
          <a:solidFill>
            <a:srgbClr val="B63E3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defTabSz="457200"/>
            <a:r>
              <a:rPr lang="tr-TR" sz="1600" b="1" dirty="0">
                <a:solidFill>
                  <a:prstClr val="white"/>
                </a:solidFill>
              </a:rPr>
              <a:t>İhaleye Katılım Belgesi -Belge yükleme</a:t>
            </a:r>
            <a:endParaRPr lang="tr-TR" sz="1600" b="1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B1D9C0A4-6DD6-130C-E7DE-32CA5663E82C}"/>
              </a:ext>
            </a:extLst>
          </p:cNvPr>
          <p:cNvSpPr txBox="1"/>
          <p:nvPr/>
        </p:nvSpPr>
        <p:spPr>
          <a:xfrm>
            <a:off x="0" y="111479"/>
            <a:ext cx="7259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chemeClr val="bg1"/>
                </a:solidFill>
              </a:rPr>
              <a:t>ELEKTRONİK KAMU ALIMLARI SİSTEMİ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12EF99C4-E10C-4087-59EB-CDFEA6010E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492" y="1255460"/>
            <a:ext cx="8790896" cy="4870058"/>
          </a:xfrm>
          <a:prstGeom prst="rect">
            <a:avLst/>
          </a:prstGeom>
          <a:ln w="28575">
            <a:solidFill>
              <a:srgbClr val="335796"/>
            </a:solidFill>
          </a:ln>
        </p:spPr>
      </p:pic>
    </p:spTree>
    <p:extLst>
      <p:ext uri="{BB962C8B-B14F-4D97-AF65-F5344CB8AC3E}">
        <p14:creationId xmlns:p14="http://schemas.microsoft.com/office/powerpoint/2010/main" val="2595884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CD9D13-8AB9-E123-FBA9-04AEAE38B9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dörtgen 14">
            <a:extLst>
              <a:ext uri="{FF2B5EF4-FFF2-40B4-BE49-F238E27FC236}">
                <a16:creationId xmlns:a16="http://schemas.microsoft.com/office/drawing/2014/main" id="{5647B238-59FD-BE8A-7A5F-C950E89B7F4D}"/>
              </a:ext>
            </a:extLst>
          </p:cNvPr>
          <p:cNvSpPr/>
          <p:nvPr/>
        </p:nvSpPr>
        <p:spPr>
          <a:xfrm>
            <a:off x="0" y="732482"/>
            <a:ext cx="7084381" cy="336022"/>
          </a:xfrm>
          <a:custGeom>
            <a:avLst/>
            <a:gdLst>
              <a:gd name="connsiteX0" fmla="*/ 0 w 7084381"/>
              <a:gd name="connsiteY0" fmla="*/ 0 h 336022"/>
              <a:gd name="connsiteX1" fmla="*/ 7084381 w 7084381"/>
              <a:gd name="connsiteY1" fmla="*/ 0 h 336022"/>
              <a:gd name="connsiteX2" fmla="*/ 7084381 w 7084381"/>
              <a:gd name="connsiteY2" fmla="*/ 336022 h 336022"/>
              <a:gd name="connsiteX3" fmla="*/ 0 w 7084381"/>
              <a:gd name="connsiteY3" fmla="*/ 336022 h 336022"/>
              <a:gd name="connsiteX4" fmla="*/ 0 w 7084381"/>
              <a:gd name="connsiteY4" fmla="*/ 0 h 336022"/>
              <a:gd name="connsiteX0" fmla="*/ 0 w 7084381"/>
              <a:gd name="connsiteY0" fmla="*/ 0 h 336022"/>
              <a:gd name="connsiteX1" fmla="*/ 7084381 w 7084381"/>
              <a:gd name="connsiteY1" fmla="*/ 0 h 336022"/>
              <a:gd name="connsiteX2" fmla="*/ 6897950 w 7084381"/>
              <a:gd name="connsiteY2" fmla="*/ 273878 h 336022"/>
              <a:gd name="connsiteX3" fmla="*/ 0 w 7084381"/>
              <a:gd name="connsiteY3" fmla="*/ 336022 h 336022"/>
              <a:gd name="connsiteX4" fmla="*/ 0 w 7084381"/>
              <a:gd name="connsiteY4" fmla="*/ 0 h 336022"/>
              <a:gd name="connsiteX0" fmla="*/ 0 w 7084381"/>
              <a:gd name="connsiteY0" fmla="*/ 0 h 336022"/>
              <a:gd name="connsiteX1" fmla="*/ 7084381 w 7084381"/>
              <a:gd name="connsiteY1" fmla="*/ 0 h 336022"/>
              <a:gd name="connsiteX2" fmla="*/ 6897950 w 7084381"/>
              <a:gd name="connsiteY2" fmla="*/ 291633 h 336022"/>
              <a:gd name="connsiteX3" fmla="*/ 0 w 7084381"/>
              <a:gd name="connsiteY3" fmla="*/ 336022 h 336022"/>
              <a:gd name="connsiteX4" fmla="*/ 0 w 7084381"/>
              <a:gd name="connsiteY4" fmla="*/ 0 h 336022"/>
              <a:gd name="connsiteX0" fmla="*/ 0 w 7084381"/>
              <a:gd name="connsiteY0" fmla="*/ 0 h 336022"/>
              <a:gd name="connsiteX1" fmla="*/ 7084381 w 7084381"/>
              <a:gd name="connsiteY1" fmla="*/ 0 h 336022"/>
              <a:gd name="connsiteX2" fmla="*/ 6897950 w 7084381"/>
              <a:gd name="connsiteY2" fmla="*/ 309389 h 336022"/>
              <a:gd name="connsiteX3" fmla="*/ 0 w 7084381"/>
              <a:gd name="connsiteY3" fmla="*/ 336022 h 336022"/>
              <a:gd name="connsiteX4" fmla="*/ 0 w 7084381"/>
              <a:gd name="connsiteY4" fmla="*/ 0 h 336022"/>
              <a:gd name="connsiteX0" fmla="*/ 0 w 7084381"/>
              <a:gd name="connsiteY0" fmla="*/ 0 h 336022"/>
              <a:gd name="connsiteX1" fmla="*/ 7084381 w 7084381"/>
              <a:gd name="connsiteY1" fmla="*/ 0 h 336022"/>
              <a:gd name="connsiteX2" fmla="*/ 6960094 w 7084381"/>
              <a:gd name="connsiteY2" fmla="*/ 318267 h 336022"/>
              <a:gd name="connsiteX3" fmla="*/ 0 w 7084381"/>
              <a:gd name="connsiteY3" fmla="*/ 336022 h 336022"/>
              <a:gd name="connsiteX4" fmla="*/ 0 w 7084381"/>
              <a:gd name="connsiteY4" fmla="*/ 0 h 336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84381" h="336022">
                <a:moveTo>
                  <a:pt x="0" y="0"/>
                </a:moveTo>
                <a:lnTo>
                  <a:pt x="7084381" y="0"/>
                </a:lnTo>
                <a:lnTo>
                  <a:pt x="6960094" y="318267"/>
                </a:lnTo>
                <a:lnTo>
                  <a:pt x="0" y="336022"/>
                </a:lnTo>
                <a:lnTo>
                  <a:pt x="0" y="0"/>
                </a:lnTo>
                <a:close/>
              </a:path>
            </a:pathLst>
          </a:custGeom>
          <a:solidFill>
            <a:srgbClr val="B63E3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defTabSz="457200"/>
            <a:r>
              <a:rPr lang="tr-TR" sz="1600" b="1" dirty="0">
                <a:solidFill>
                  <a:prstClr val="white"/>
                </a:solidFill>
              </a:rPr>
              <a:t>İhaleye Katılım Belgesi-Belge yükleme</a:t>
            </a:r>
            <a:endParaRPr lang="tr-TR" sz="1600" b="1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BA312460-C4C7-3799-2C75-8D5393D28CD8}"/>
              </a:ext>
            </a:extLst>
          </p:cNvPr>
          <p:cNvSpPr txBox="1"/>
          <p:nvPr/>
        </p:nvSpPr>
        <p:spPr>
          <a:xfrm>
            <a:off x="0" y="111479"/>
            <a:ext cx="7259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chemeClr val="bg1"/>
                </a:solidFill>
              </a:rPr>
              <a:t>ELEKTRONİK KAMU ALIMLARI SİSTEMİ</a:t>
            </a:r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B56B8F7B-3410-A8C1-0755-9241BFCBE6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604" y="1498485"/>
            <a:ext cx="8714791" cy="4817069"/>
          </a:xfrm>
          <a:prstGeom prst="rect">
            <a:avLst/>
          </a:prstGeom>
          <a:ln w="28575">
            <a:solidFill>
              <a:srgbClr val="335796"/>
            </a:solidFill>
          </a:ln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9D64960C-7724-E06F-55B5-C84A4F17F9E9}"/>
              </a:ext>
            </a:extLst>
          </p:cNvPr>
          <p:cNvSpPr txBox="1"/>
          <p:nvPr/>
        </p:nvSpPr>
        <p:spPr>
          <a:xfrm>
            <a:off x="214603" y="1068504"/>
            <a:ext cx="791235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tr-TR" sz="1800" b="1" u="sng" dirty="0">
                <a:solidFill>
                  <a:schemeClr val="accent2">
                    <a:lumMod val="50000"/>
                  </a:schemeClr>
                </a:solidFill>
              </a:rPr>
              <a:t>Belgeyi tanımlayan dataların da EKAP a kaydedilmesi gerekmektedir</a:t>
            </a:r>
            <a:r>
              <a:rPr lang="tr-TR" sz="1800" i="1" dirty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41099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2AEE29-257B-4700-2502-732DE99B17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dörtgen 14">
            <a:extLst>
              <a:ext uri="{FF2B5EF4-FFF2-40B4-BE49-F238E27FC236}">
                <a16:creationId xmlns:a16="http://schemas.microsoft.com/office/drawing/2014/main" id="{8C40F079-1AE7-87E9-78C3-F09F4DDA30AF}"/>
              </a:ext>
            </a:extLst>
          </p:cNvPr>
          <p:cNvSpPr/>
          <p:nvPr/>
        </p:nvSpPr>
        <p:spPr>
          <a:xfrm>
            <a:off x="0" y="732482"/>
            <a:ext cx="7084381" cy="336022"/>
          </a:xfrm>
          <a:custGeom>
            <a:avLst/>
            <a:gdLst>
              <a:gd name="connsiteX0" fmla="*/ 0 w 7084381"/>
              <a:gd name="connsiteY0" fmla="*/ 0 h 336022"/>
              <a:gd name="connsiteX1" fmla="*/ 7084381 w 7084381"/>
              <a:gd name="connsiteY1" fmla="*/ 0 h 336022"/>
              <a:gd name="connsiteX2" fmla="*/ 7084381 w 7084381"/>
              <a:gd name="connsiteY2" fmla="*/ 336022 h 336022"/>
              <a:gd name="connsiteX3" fmla="*/ 0 w 7084381"/>
              <a:gd name="connsiteY3" fmla="*/ 336022 h 336022"/>
              <a:gd name="connsiteX4" fmla="*/ 0 w 7084381"/>
              <a:gd name="connsiteY4" fmla="*/ 0 h 336022"/>
              <a:gd name="connsiteX0" fmla="*/ 0 w 7084381"/>
              <a:gd name="connsiteY0" fmla="*/ 0 h 336022"/>
              <a:gd name="connsiteX1" fmla="*/ 7084381 w 7084381"/>
              <a:gd name="connsiteY1" fmla="*/ 0 h 336022"/>
              <a:gd name="connsiteX2" fmla="*/ 6897950 w 7084381"/>
              <a:gd name="connsiteY2" fmla="*/ 273878 h 336022"/>
              <a:gd name="connsiteX3" fmla="*/ 0 w 7084381"/>
              <a:gd name="connsiteY3" fmla="*/ 336022 h 336022"/>
              <a:gd name="connsiteX4" fmla="*/ 0 w 7084381"/>
              <a:gd name="connsiteY4" fmla="*/ 0 h 336022"/>
              <a:gd name="connsiteX0" fmla="*/ 0 w 7084381"/>
              <a:gd name="connsiteY0" fmla="*/ 0 h 336022"/>
              <a:gd name="connsiteX1" fmla="*/ 7084381 w 7084381"/>
              <a:gd name="connsiteY1" fmla="*/ 0 h 336022"/>
              <a:gd name="connsiteX2" fmla="*/ 6897950 w 7084381"/>
              <a:gd name="connsiteY2" fmla="*/ 291633 h 336022"/>
              <a:gd name="connsiteX3" fmla="*/ 0 w 7084381"/>
              <a:gd name="connsiteY3" fmla="*/ 336022 h 336022"/>
              <a:gd name="connsiteX4" fmla="*/ 0 w 7084381"/>
              <a:gd name="connsiteY4" fmla="*/ 0 h 336022"/>
              <a:gd name="connsiteX0" fmla="*/ 0 w 7084381"/>
              <a:gd name="connsiteY0" fmla="*/ 0 h 336022"/>
              <a:gd name="connsiteX1" fmla="*/ 7084381 w 7084381"/>
              <a:gd name="connsiteY1" fmla="*/ 0 h 336022"/>
              <a:gd name="connsiteX2" fmla="*/ 6897950 w 7084381"/>
              <a:gd name="connsiteY2" fmla="*/ 309389 h 336022"/>
              <a:gd name="connsiteX3" fmla="*/ 0 w 7084381"/>
              <a:gd name="connsiteY3" fmla="*/ 336022 h 336022"/>
              <a:gd name="connsiteX4" fmla="*/ 0 w 7084381"/>
              <a:gd name="connsiteY4" fmla="*/ 0 h 336022"/>
              <a:gd name="connsiteX0" fmla="*/ 0 w 7084381"/>
              <a:gd name="connsiteY0" fmla="*/ 0 h 336022"/>
              <a:gd name="connsiteX1" fmla="*/ 7084381 w 7084381"/>
              <a:gd name="connsiteY1" fmla="*/ 0 h 336022"/>
              <a:gd name="connsiteX2" fmla="*/ 6960094 w 7084381"/>
              <a:gd name="connsiteY2" fmla="*/ 318267 h 336022"/>
              <a:gd name="connsiteX3" fmla="*/ 0 w 7084381"/>
              <a:gd name="connsiteY3" fmla="*/ 336022 h 336022"/>
              <a:gd name="connsiteX4" fmla="*/ 0 w 7084381"/>
              <a:gd name="connsiteY4" fmla="*/ 0 h 336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84381" h="336022">
                <a:moveTo>
                  <a:pt x="0" y="0"/>
                </a:moveTo>
                <a:lnTo>
                  <a:pt x="7084381" y="0"/>
                </a:lnTo>
                <a:lnTo>
                  <a:pt x="6960094" y="318267"/>
                </a:lnTo>
                <a:lnTo>
                  <a:pt x="0" y="336022"/>
                </a:lnTo>
                <a:lnTo>
                  <a:pt x="0" y="0"/>
                </a:lnTo>
                <a:close/>
              </a:path>
            </a:pathLst>
          </a:custGeom>
          <a:solidFill>
            <a:srgbClr val="B63E3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defTabSz="457200"/>
            <a:r>
              <a:rPr lang="tr-TR" sz="1600" b="1" dirty="0">
                <a:solidFill>
                  <a:prstClr val="white"/>
                </a:solidFill>
              </a:rPr>
              <a:t>İhaleye Katılım Belgesi-Belge yükleme</a:t>
            </a:r>
            <a:endParaRPr lang="tr-TR" sz="1600" b="1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6445E10E-924B-8D32-B308-7F2AEBF61F01}"/>
              </a:ext>
            </a:extLst>
          </p:cNvPr>
          <p:cNvSpPr txBox="1"/>
          <p:nvPr/>
        </p:nvSpPr>
        <p:spPr>
          <a:xfrm>
            <a:off x="0" y="111479"/>
            <a:ext cx="7259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chemeClr val="bg1"/>
                </a:solidFill>
              </a:rPr>
              <a:t>ELEKTRONİK KAMU ALIMLARI SİSTEMİ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F0CDCB34-3AC8-BD22-20C5-39E1603600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71" y="1139222"/>
            <a:ext cx="8873296" cy="5138221"/>
          </a:xfrm>
          <a:prstGeom prst="rect">
            <a:avLst/>
          </a:prstGeom>
          <a:ln w="28575">
            <a:solidFill>
              <a:srgbClr val="335796"/>
            </a:solidFill>
          </a:ln>
        </p:spPr>
      </p:pic>
    </p:spTree>
    <p:extLst>
      <p:ext uri="{BB962C8B-B14F-4D97-AF65-F5344CB8AC3E}">
        <p14:creationId xmlns:p14="http://schemas.microsoft.com/office/powerpoint/2010/main" val="3357898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160217" y="1438170"/>
            <a:ext cx="8823566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0969" algn="just">
              <a:spcBef>
                <a:spcPts val="600"/>
              </a:spcBef>
              <a:spcAft>
                <a:spcPts val="600"/>
              </a:spcAft>
            </a:pPr>
            <a:r>
              <a:rPr lang="tr-TR" sz="2200" b="1" dirty="0" err="1">
                <a:latin typeface="Calibri" panose="020F0502020204030204" pitchFamily="34" charset="0"/>
              </a:rPr>
              <a:t>EKAP’ta</a:t>
            </a:r>
            <a:r>
              <a:rPr lang="tr-TR" sz="2200" b="1" dirty="0">
                <a:latin typeface="Calibri" panose="020F0502020204030204" pitchFamily="34" charset="0"/>
              </a:rPr>
              <a:t> ihale sürecine ilişkin aşağıdaki işlemler yürütülmektedir:</a:t>
            </a:r>
          </a:p>
          <a:p>
            <a:pPr marL="615554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tr-TR" dirty="0">
                <a:latin typeface="Calibri" panose="020F0502020204030204" pitchFamily="34" charset="0"/>
              </a:rPr>
              <a:t>İhtiyaç raporu oluşturulması,</a:t>
            </a:r>
          </a:p>
          <a:p>
            <a:pPr marL="615554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tr-TR" dirty="0">
                <a:latin typeface="Calibri" panose="020F0502020204030204" pitchFamily="34" charset="0"/>
              </a:rPr>
              <a:t>İhale dokümanı ve ihale ilanı hazırlanması, ilanların yayımlanması,</a:t>
            </a:r>
          </a:p>
          <a:p>
            <a:pPr marL="615554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tr-TR" dirty="0">
                <a:latin typeface="Calibri" panose="020F0502020204030204" pitchFamily="34" charset="0"/>
              </a:rPr>
              <a:t>İhale ve ön yeterlik dokümanlarının indirilmesi,</a:t>
            </a:r>
          </a:p>
          <a:p>
            <a:pPr marL="615554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tr-TR" dirty="0">
                <a:latin typeface="Calibri" panose="020F0502020204030204" pitchFamily="34" charset="0"/>
              </a:rPr>
              <a:t>Tekliflerin verilmesi,</a:t>
            </a:r>
          </a:p>
          <a:p>
            <a:pPr marL="615554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tr-TR" dirty="0">
                <a:latin typeface="Calibri" panose="020F0502020204030204" pitchFamily="34" charset="0"/>
              </a:rPr>
              <a:t>Şikâyet ve </a:t>
            </a:r>
            <a:r>
              <a:rPr lang="tr-TR" dirty="0" err="1">
                <a:latin typeface="Calibri" panose="020F0502020204030204" pitchFamily="34" charset="0"/>
              </a:rPr>
              <a:t>itirazen</a:t>
            </a:r>
            <a:r>
              <a:rPr lang="tr-TR" dirty="0">
                <a:latin typeface="Calibri" panose="020F0502020204030204" pitchFamily="34" charset="0"/>
              </a:rPr>
              <a:t> şikâyet başvurularının yapılması,</a:t>
            </a:r>
          </a:p>
          <a:p>
            <a:pPr marL="615554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tr-TR" dirty="0">
                <a:latin typeface="Calibri" panose="020F0502020204030204" pitchFamily="34" charset="0"/>
              </a:rPr>
              <a:t>Teklif değerlendirme kayıtlarının tutulması, </a:t>
            </a:r>
          </a:p>
          <a:p>
            <a:pPr marL="615554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tr-TR" dirty="0">
                <a:latin typeface="Calibri" panose="020F0502020204030204" pitchFamily="34" charset="0"/>
              </a:rPr>
              <a:t>katılım ve yeterlik koşullarına ilişkin sorgulamaların yapılması,</a:t>
            </a:r>
          </a:p>
          <a:p>
            <a:pPr marL="615554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tr-TR" dirty="0">
                <a:latin typeface="Calibri" panose="020F0502020204030204" pitchFamily="34" charset="0"/>
              </a:rPr>
              <a:t>Yasaklılık teyidi, ihale sonuçlarının idarelerce bildirimi ve ilan edilmesi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ECBD6194-5EF4-4347-BA71-0131047B1D5A}"/>
              </a:ext>
            </a:extLst>
          </p:cNvPr>
          <p:cNvSpPr txBox="1"/>
          <p:nvPr/>
        </p:nvSpPr>
        <p:spPr>
          <a:xfrm>
            <a:off x="-1" y="111479"/>
            <a:ext cx="71067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chemeClr val="bg1"/>
                </a:solidFill>
                <a:latin typeface="+mn-lt"/>
              </a:rPr>
              <a:t>ELEKTRONİK KAMU ALIMLARI SİSTEMİ</a:t>
            </a:r>
            <a:endParaRPr lang="tr-TR" sz="2800" dirty="0">
              <a:latin typeface="+mn-lt"/>
            </a:endParaRPr>
          </a:p>
        </p:txBody>
      </p:sp>
      <p:sp>
        <p:nvSpPr>
          <p:cNvPr id="10" name="Paralelkenar 9">
            <a:extLst>
              <a:ext uri="{FF2B5EF4-FFF2-40B4-BE49-F238E27FC236}">
                <a16:creationId xmlns:a16="http://schemas.microsoft.com/office/drawing/2014/main" id="{C730310A-ECDD-47AD-BD10-4730CEE454BF}"/>
              </a:ext>
            </a:extLst>
          </p:cNvPr>
          <p:cNvSpPr/>
          <p:nvPr/>
        </p:nvSpPr>
        <p:spPr>
          <a:xfrm>
            <a:off x="4363525" y="718792"/>
            <a:ext cx="2743200" cy="455132"/>
          </a:xfrm>
          <a:custGeom>
            <a:avLst/>
            <a:gdLst>
              <a:gd name="connsiteX0" fmla="*/ 0 w 2690949"/>
              <a:gd name="connsiteY0" fmla="*/ 455132 h 455132"/>
              <a:gd name="connsiteX1" fmla="*/ 113783 w 2690949"/>
              <a:gd name="connsiteY1" fmla="*/ 0 h 455132"/>
              <a:gd name="connsiteX2" fmla="*/ 2690949 w 2690949"/>
              <a:gd name="connsiteY2" fmla="*/ 0 h 455132"/>
              <a:gd name="connsiteX3" fmla="*/ 2577166 w 2690949"/>
              <a:gd name="connsiteY3" fmla="*/ 455132 h 455132"/>
              <a:gd name="connsiteX4" fmla="*/ 0 w 2690949"/>
              <a:gd name="connsiteY4" fmla="*/ 455132 h 455132"/>
              <a:gd name="connsiteX0" fmla="*/ 0 w 2734492"/>
              <a:gd name="connsiteY0" fmla="*/ 455132 h 455132"/>
              <a:gd name="connsiteX1" fmla="*/ 113783 w 2734492"/>
              <a:gd name="connsiteY1" fmla="*/ 0 h 455132"/>
              <a:gd name="connsiteX2" fmla="*/ 2734492 w 2734492"/>
              <a:gd name="connsiteY2" fmla="*/ 0 h 455132"/>
              <a:gd name="connsiteX3" fmla="*/ 2577166 w 2734492"/>
              <a:gd name="connsiteY3" fmla="*/ 455132 h 455132"/>
              <a:gd name="connsiteX4" fmla="*/ 0 w 2734492"/>
              <a:gd name="connsiteY4" fmla="*/ 455132 h 455132"/>
              <a:gd name="connsiteX0" fmla="*/ 0 w 2734492"/>
              <a:gd name="connsiteY0" fmla="*/ 455132 h 455132"/>
              <a:gd name="connsiteX1" fmla="*/ 166035 w 2734492"/>
              <a:gd name="connsiteY1" fmla="*/ 0 h 455132"/>
              <a:gd name="connsiteX2" fmla="*/ 2734492 w 2734492"/>
              <a:gd name="connsiteY2" fmla="*/ 0 h 455132"/>
              <a:gd name="connsiteX3" fmla="*/ 2577166 w 2734492"/>
              <a:gd name="connsiteY3" fmla="*/ 455132 h 455132"/>
              <a:gd name="connsiteX4" fmla="*/ 0 w 2734492"/>
              <a:gd name="connsiteY4" fmla="*/ 455132 h 455132"/>
              <a:gd name="connsiteX0" fmla="*/ 0 w 2734492"/>
              <a:gd name="connsiteY0" fmla="*/ 455132 h 455132"/>
              <a:gd name="connsiteX1" fmla="*/ 166035 w 2734492"/>
              <a:gd name="connsiteY1" fmla="*/ 0 h 455132"/>
              <a:gd name="connsiteX2" fmla="*/ 2734492 w 2734492"/>
              <a:gd name="connsiteY2" fmla="*/ 0 h 455132"/>
              <a:gd name="connsiteX3" fmla="*/ 2568457 w 2734492"/>
              <a:gd name="connsiteY3" fmla="*/ 455132 h 455132"/>
              <a:gd name="connsiteX4" fmla="*/ 0 w 2734492"/>
              <a:gd name="connsiteY4" fmla="*/ 455132 h 455132"/>
              <a:gd name="connsiteX0" fmla="*/ 0 w 2743200"/>
              <a:gd name="connsiteY0" fmla="*/ 455132 h 455132"/>
              <a:gd name="connsiteX1" fmla="*/ 166035 w 2743200"/>
              <a:gd name="connsiteY1" fmla="*/ 0 h 455132"/>
              <a:gd name="connsiteX2" fmla="*/ 2743200 w 2743200"/>
              <a:gd name="connsiteY2" fmla="*/ 0 h 455132"/>
              <a:gd name="connsiteX3" fmla="*/ 2568457 w 2743200"/>
              <a:gd name="connsiteY3" fmla="*/ 455132 h 455132"/>
              <a:gd name="connsiteX4" fmla="*/ 0 w 2743200"/>
              <a:gd name="connsiteY4" fmla="*/ 455132 h 455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3200" h="455132">
                <a:moveTo>
                  <a:pt x="0" y="455132"/>
                </a:moveTo>
                <a:lnTo>
                  <a:pt x="166035" y="0"/>
                </a:lnTo>
                <a:lnTo>
                  <a:pt x="2743200" y="0"/>
                </a:lnTo>
                <a:lnTo>
                  <a:pt x="2568457" y="455132"/>
                </a:lnTo>
                <a:lnTo>
                  <a:pt x="0" y="455132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/>
              <a:t>SÖZLEŞME SÜRECİ</a:t>
            </a:r>
          </a:p>
        </p:txBody>
      </p:sp>
      <p:sp>
        <p:nvSpPr>
          <p:cNvPr id="11" name="Paralelkenar 9">
            <a:extLst>
              <a:ext uri="{FF2B5EF4-FFF2-40B4-BE49-F238E27FC236}">
                <a16:creationId xmlns:a16="http://schemas.microsoft.com/office/drawing/2014/main" id="{DD60D7A8-0979-4CA9-BFB5-5EA6E36D8252}"/>
              </a:ext>
            </a:extLst>
          </p:cNvPr>
          <p:cNvSpPr/>
          <p:nvPr/>
        </p:nvSpPr>
        <p:spPr>
          <a:xfrm>
            <a:off x="1703053" y="718792"/>
            <a:ext cx="2743200" cy="455132"/>
          </a:xfrm>
          <a:custGeom>
            <a:avLst/>
            <a:gdLst>
              <a:gd name="connsiteX0" fmla="*/ 0 w 2690949"/>
              <a:gd name="connsiteY0" fmla="*/ 455132 h 455132"/>
              <a:gd name="connsiteX1" fmla="*/ 113783 w 2690949"/>
              <a:gd name="connsiteY1" fmla="*/ 0 h 455132"/>
              <a:gd name="connsiteX2" fmla="*/ 2690949 w 2690949"/>
              <a:gd name="connsiteY2" fmla="*/ 0 h 455132"/>
              <a:gd name="connsiteX3" fmla="*/ 2577166 w 2690949"/>
              <a:gd name="connsiteY3" fmla="*/ 455132 h 455132"/>
              <a:gd name="connsiteX4" fmla="*/ 0 w 2690949"/>
              <a:gd name="connsiteY4" fmla="*/ 455132 h 455132"/>
              <a:gd name="connsiteX0" fmla="*/ 0 w 2734492"/>
              <a:gd name="connsiteY0" fmla="*/ 455132 h 455132"/>
              <a:gd name="connsiteX1" fmla="*/ 113783 w 2734492"/>
              <a:gd name="connsiteY1" fmla="*/ 0 h 455132"/>
              <a:gd name="connsiteX2" fmla="*/ 2734492 w 2734492"/>
              <a:gd name="connsiteY2" fmla="*/ 0 h 455132"/>
              <a:gd name="connsiteX3" fmla="*/ 2577166 w 2734492"/>
              <a:gd name="connsiteY3" fmla="*/ 455132 h 455132"/>
              <a:gd name="connsiteX4" fmla="*/ 0 w 2734492"/>
              <a:gd name="connsiteY4" fmla="*/ 455132 h 455132"/>
              <a:gd name="connsiteX0" fmla="*/ 0 w 2734492"/>
              <a:gd name="connsiteY0" fmla="*/ 455132 h 455132"/>
              <a:gd name="connsiteX1" fmla="*/ 166035 w 2734492"/>
              <a:gd name="connsiteY1" fmla="*/ 0 h 455132"/>
              <a:gd name="connsiteX2" fmla="*/ 2734492 w 2734492"/>
              <a:gd name="connsiteY2" fmla="*/ 0 h 455132"/>
              <a:gd name="connsiteX3" fmla="*/ 2577166 w 2734492"/>
              <a:gd name="connsiteY3" fmla="*/ 455132 h 455132"/>
              <a:gd name="connsiteX4" fmla="*/ 0 w 2734492"/>
              <a:gd name="connsiteY4" fmla="*/ 455132 h 455132"/>
              <a:gd name="connsiteX0" fmla="*/ 0 w 2734492"/>
              <a:gd name="connsiteY0" fmla="*/ 455132 h 455132"/>
              <a:gd name="connsiteX1" fmla="*/ 166035 w 2734492"/>
              <a:gd name="connsiteY1" fmla="*/ 0 h 455132"/>
              <a:gd name="connsiteX2" fmla="*/ 2734492 w 2734492"/>
              <a:gd name="connsiteY2" fmla="*/ 0 h 455132"/>
              <a:gd name="connsiteX3" fmla="*/ 2568457 w 2734492"/>
              <a:gd name="connsiteY3" fmla="*/ 455132 h 455132"/>
              <a:gd name="connsiteX4" fmla="*/ 0 w 2734492"/>
              <a:gd name="connsiteY4" fmla="*/ 455132 h 455132"/>
              <a:gd name="connsiteX0" fmla="*/ 0 w 2743200"/>
              <a:gd name="connsiteY0" fmla="*/ 455132 h 455132"/>
              <a:gd name="connsiteX1" fmla="*/ 166035 w 2743200"/>
              <a:gd name="connsiteY1" fmla="*/ 0 h 455132"/>
              <a:gd name="connsiteX2" fmla="*/ 2743200 w 2743200"/>
              <a:gd name="connsiteY2" fmla="*/ 0 h 455132"/>
              <a:gd name="connsiteX3" fmla="*/ 2568457 w 2743200"/>
              <a:gd name="connsiteY3" fmla="*/ 455132 h 455132"/>
              <a:gd name="connsiteX4" fmla="*/ 0 w 2743200"/>
              <a:gd name="connsiteY4" fmla="*/ 455132 h 455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3200" h="455132">
                <a:moveTo>
                  <a:pt x="0" y="455132"/>
                </a:moveTo>
                <a:lnTo>
                  <a:pt x="166035" y="0"/>
                </a:lnTo>
                <a:lnTo>
                  <a:pt x="2743200" y="0"/>
                </a:lnTo>
                <a:lnTo>
                  <a:pt x="2568457" y="455132"/>
                </a:lnTo>
                <a:lnTo>
                  <a:pt x="0" y="45513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/>
              <a:t>İHALE SÜRECİ</a:t>
            </a:r>
          </a:p>
        </p:txBody>
      </p:sp>
      <p:sp>
        <p:nvSpPr>
          <p:cNvPr id="4" name="Dikdörtgen 14">
            <a:extLst>
              <a:ext uri="{FF2B5EF4-FFF2-40B4-BE49-F238E27FC236}">
                <a16:creationId xmlns:a16="http://schemas.microsoft.com/office/drawing/2014/main" id="{922DB2F6-5BD2-CE6E-E312-038EE09CE582}"/>
              </a:ext>
            </a:extLst>
          </p:cNvPr>
          <p:cNvSpPr/>
          <p:nvPr/>
        </p:nvSpPr>
        <p:spPr>
          <a:xfrm>
            <a:off x="0" y="718792"/>
            <a:ext cx="1703053" cy="349712"/>
          </a:xfrm>
          <a:custGeom>
            <a:avLst/>
            <a:gdLst>
              <a:gd name="connsiteX0" fmla="*/ 0 w 7084381"/>
              <a:gd name="connsiteY0" fmla="*/ 0 h 336022"/>
              <a:gd name="connsiteX1" fmla="*/ 7084381 w 7084381"/>
              <a:gd name="connsiteY1" fmla="*/ 0 h 336022"/>
              <a:gd name="connsiteX2" fmla="*/ 7084381 w 7084381"/>
              <a:gd name="connsiteY2" fmla="*/ 336022 h 336022"/>
              <a:gd name="connsiteX3" fmla="*/ 0 w 7084381"/>
              <a:gd name="connsiteY3" fmla="*/ 336022 h 336022"/>
              <a:gd name="connsiteX4" fmla="*/ 0 w 7084381"/>
              <a:gd name="connsiteY4" fmla="*/ 0 h 336022"/>
              <a:gd name="connsiteX0" fmla="*/ 0 w 7084381"/>
              <a:gd name="connsiteY0" fmla="*/ 0 h 336022"/>
              <a:gd name="connsiteX1" fmla="*/ 7084381 w 7084381"/>
              <a:gd name="connsiteY1" fmla="*/ 0 h 336022"/>
              <a:gd name="connsiteX2" fmla="*/ 6897950 w 7084381"/>
              <a:gd name="connsiteY2" fmla="*/ 273878 h 336022"/>
              <a:gd name="connsiteX3" fmla="*/ 0 w 7084381"/>
              <a:gd name="connsiteY3" fmla="*/ 336022 h 336022"/>
              <a:gd name="connsiteX4" fmla="*/ 0 w 7084381"/>
              <a:gd name="connsiteY4" fmla="*/ 0 h 336022"/>
              <a:gd name="connsiteX0" fmla="*/ 0 w 7084381"/>
              <a:gd name="connsiteY0" fmla="*/ 0 h 336022"/>
              <a:gd name="connsiteX1" fmla="*/ 7084381 w 7084381"/>
              <a:gd name="connsiteY1" fmla="*/ 0 h 336022"/>
              <a:gd name="connsiteX2" fmla="*/ 6897950 w 7084381"/>
              <a:gd name="connsiteY2" fmla="*/ 291633 h 336022"/>
              <a:gd name="connsiteX3" fmla="*/ 0 w 7084381"/>
              <a:gd name="connsiteY3" fmla="*/ 336022 h 336022"/>
              <a:gd name="connsiteX4" fmla="*/ 0 w 7084381"/>
              <a:gd name="connsiteY4" fmla="*/ 0 h 336022"/>
              <a:gd name="connsiteX0" fmla="*/ 0 w 7084381"/>
              <a:gd name="connsiteY0" fmla="*/ 0 h 336022"/>
              <a:gd name="connsiteX1" fmla="*/ 7084381 w 7084381"/>
              <a:gd name="connsiteY1" fmla="*/ 0 h 336022"/>
              <a:gd name="connsiteX2" fmla="*/ 6897950 w 7084381"/>
              <a:gd name="connsiteY2" fmla="*/ 309389 h 336022"/>
              <a:gd name="connsiteX3" fmla="*/ 0 w 7084381"/>
              <a:gd name="connsiteY3" fmla="*/ 336022 h 336022"/>
              <a:gd name="connsiteX4" fmla="*/ 0 w 7084381"/>
              <a:gd name="connsiteY4" fmla="*/ 0 h 336022"/>
              <a:gd name="connsiteX0" fmla="*/ 0 w 7084381"/>
              <a:gd name="connsiteY0" fmla="*/ 0 h 336022"/>
              <a:gd name="connsiteX1" fmla="*/ 7084381 w 7084381"/>
              <a:gd name="connsiteY1" fmla="*/ 0 h 336022"/>
              <a:gd name="connsiteX2" fmla="*/ 6960094 w 7084381"/>
              <a:gd name="connsiteY2" fmla="*/ 318267 h 336022"/>
              <a:gd name="connsiteX3" fmla="*/ 0 w 7084381"/>
              <a:gd name="connsiteY3" fmla="*/ 336022 h 336022"/>
              <a:gd name="connsiteX4" fmla="*/ 0 w 7084381"/>
              <a:gd name="connsiteY4" fmla="*/ 0 h 336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84381" h="336022">
                <a:moveTo>
                  <a:pt x="0" y="0"/>
                </a:moveTo>
                <a:lnTo>
                  <a:pt x="7084381" y="0"/>
                </a:lnTo>
                <a:lnTo>
                  <a:pt x="6960094" y="318267"/>
                </a:lnTo>
                <a:lnTo>
                  <a:pt x="0" y="336022"/>
                </a:lnTo>
                <a:lnTo>
                  <a:pt x="0" y="0"/>
                </a:lnTo>
                <a:close/>
              </a:path>
            </a:pathLst>
          </a:custGeom>
          <a:solidFill>
            <a:srgbClr val="B63E3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defTabSz="457200"/>
            <a:r>
              <a:rPr lang="tr-TR" sz="1600" b="1" dirty="0">
                <a:solidFill>
                  <a:schemeClr val="bg1"/>
                </a:solidFill>
              </a:rPr>
              <a:t>EKAP</a:t>
            </a:r>
            <a:endParaRPr lang="tr-TR" sz="1600" b="1" dirty="0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274348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dörtgen 14"/>
          <p:cNvSpPr/>
          <p:nvPr/>
        </p:nvSpPr>
        <p:spPr>
          <a:xfrm>
            <a:off x="0" y="732482"/>
            <a:ext cx="7084381" cy="336022"/>
          </a:xfrm>
          <a:custGeom>
            <a:avLst/>
            <a:gdLst>
              <a:gd name="connsiteX0" fmla="*/ 0 w 7084381"/>
              <a:gd name="connsiteY0" fmla="*/ 0 h 336022"/>
              <a:gd name="connsiteX1" fmla="*/ 7084381 w 7084381"/>
              <a:gd name="connsiteY1" fmla="*/ 0 h 336022"/>
              <a:gd name="connsiteX2" fmla="*/ 7084381 w 7084381"/>
              <a:gd name="connsiteY2" fmla="*/ 336022 h 336022"/>
              <a:gd name="connsiteX3" fmla="*/ 0 w 7084381"/>
              <a:gd name="connsiteY3" fmla="*/ 336022 h 336022"/>
              <a:gd name="connsiteX4" fmla="*/ 0 w 7084381"/>
              <a:gd name="connsiteY4" fmla="*/ 0 h 336022"/>
              <a:gd name="connsiteX0" fmla="*/ 0 w 7084381"/>
              <a:gd name="connsiteY0" fmla="*/ 0 h 336022"/>
              <a:gd name="connsiteX1" fmla="*/ 7084381 w 7084381"/>
              <a:gd name="connsiteY1" fmla="*/ 0 h 336022"/>
              <a:gd name="connsiteX2" fmla="*/ 6897950 w 7084381"/>
              <a:gd name="connsiteY2" fmla="*/ 273878 h 336022"/>
              <a:gd name="connsiteX3" fmla="*/ 0 w 7084381"/>
              <a:gd name="connsiteY3" fmla="*/ 336022 h 336022"/>
              <a:gd name="connsiteX4" fmla="*/ 0 w 7084381"/>
              <a:gd name="connsiteY4" fmla="*/ 0 h 336022"/>
              <a:gd name="connsiteX0" fmla="*/ 0 w 7084381"/>
              <a:gd name="connsiteY0" fmla="*/ 0 h 336022"/>
              <a:gd name="connsiteX1" fmla="*/ 7084381 w 7084381"/>
              <a:gd name="connsiteY1" fmla="*/ 0 h 336022"/>
              <a:gd name="connsiteX2" fmla="*/ 6897950 w 7084381"/>
              <a:gd name="connsiteY2" fmla="*/ 291633 h 336022"/>
              <a:gd name="connsiteX3" fmla="*/ 0 w 7084381"/>
              <a:gd name="connsiteY3" fmla="*/ 336022 h 336022"/>
              <a:gd name="connsiteX4" fmla="*/ 0 w 7084381"/>
              <a:gd name="connsiteY4" fmla="*/ 0 h 336022"/>
              <a:gd name="connsiteX0" fmla="*/ 0 w 7084381"/>
              <a:gd name="connsiteY0" fmla="*/ 0 h 336022"/>
              <a:gd name="connsiteX1" fmla="*/ 7084381 w 7084381"/>
              <a:gd name="connsiteY1" fmla="*/ 0 h 336022"/>
              <a:gd name="connsiteX2" fmla="*/ 6897950 w 7084381"/>
              <a:gd name="connsiteY2" fmla="*/ 309389 h 336022"/>
              <a:gd name="connsiteX3" fmla="*/ 0 w 7084381"/>
              <a:gd name="connsiteY3" fmla="*/ 336022 h 336022"/>
              <a:gd name="connsiteX4" fmla="*/ 0 w 7084381"/>
              <a:gd name="connsiteY4" fmla="*/ 0 h 336022"/>
              <a:gd name="connsiteX0" fmla="*/ 0 w 7084381"/>
              <a:gd name="connsiteY0" fmla="*/ 0 h 336022"/>
              <a:gd name="connsiteX1" fmla="*/ 7084381 w 7084381"/>
              <a:gd name="connsiteY1" fmla="*/ 0 h 336022"/>
              <a:gd name="connsiteX2" fmla="*/ 6960094 w 7084381"/>
              <a:gd name="connsiteY2" fmla="*/ 318267 h 336022"/>
              <a:gd name="connsiteX3" fmla="*/ 0 w 7084381"/>
              <a:gd name="connsiteY3" fmla="*/ 336022 h 336022"/>
              <a:gd name="connsiteX4" fmla="*/ 0 w 7084381"/>
              <a:gd name="connsiteY4" fmla="*/ 0 h 336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84381" h="336022">
                <a:moveTo>
                  <a:pt x="0" y="0"/>
                </a:moveTo>
                <a:lnTo>
                  <a:pt x="7084381" y="0"/>
                </a:lnTo>
                <a:lnTo>
                  <a:pt x="6960094" y="318267"/>
                </a:lnTo>
                <a:lnTo>
                  <a:pt x="0" y="336022"/>
                </a:lnTo>
                <a:lnTo>
                  <a:pt x="0" y="0"/>
                </a:lnTo>
                <a:close/>
              </a:path>
            </a:pathLst>
          </a:custGeom>
          <a:solidFill>
            <a:srgbClr val="B63E3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defTabSz="457200"/>
            <a:r>
              <a:rPr lang="tr-TR" sz="1600" b="1" dirty="0">
                <a:solidFill>
                  <a:prstClr val="white"/>
                </a:solidFill>
              </a:rPr>
              <a:t>E-Formlar</a:t>
            </a:r>
            <a:endParaRPr lang="tr-TR" sz="1600" b="1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Metin kutusu 1">
            <a:extLst>
              <a:ext uri="{FF2B5EF4-FFF2-40B4-BE49-F238E27FC236}">
                <a16:creationId xmlns:a16="http://schemas.microsoft.com/office/drawing/2014/main" id="{0D4901F1-B014-43C0-BEA9-69D9684EE889}"/>
              </a:ext>
            </a:extLst>
          </p:cNvPr>
          <p:cNvSpPr txBox="1"/>
          <p:nvPr/>
        </p:nvSpPr>
        <p:spPr>
          <a:xfrm>
            <a:off x="105470" y="1166287"/>
            <a:ext cx="8621486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92000"/>
              <a:buFont typeface="Arial" panose="020B0604020202020204" pitchFamily="34" charset="0"/>
              <a:buChar char="•"/>
              <a:tabLst/>
              <a:defRPr/>
            </a:pPr>
            <a:r>
              <a:rPr kumimoji="0" lang="tr-TR" sz="2400" b="0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Kamu alımı süreçlerinde; standart formların yerini almak üzere, </a:t>
            </a:r>
            <a:r>
              <a:rPr kumimoji="0" lang="tr-TR" sz="24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şekli ve içeriği Kurum tarafından belirlenen </a:t>
            </a:r>
            <a:r>
              <a:rPr kumimoji="0" lang="tr-TR" sz="2400" b="1" i="0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+mn-ea"/>
                <a:cs typeface="+mn-cs"/>
              </a:rPr>
              <a:t>e-formlar kullanılacaktır</a:t>
            </a:r>
            <a:r>
              <a:rPr kumimoji="0" lang="tr-TR" sz="2400" b="0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.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92000"/>
              <a:buFont typeface="Arial" panose="020B0604020202020204" pitchFamily="34" charset="0"/>
              <a:buChar char="•"/>
              <a:tabLst/>
              <a:defRPr/>
            </a:pPr>
            <a:r>
              <a:rPr kumimoji="0" lang="tr-TR" sz="2400" b="0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e-formlar; basılı ortamda kullanılmak üzere dizayn edilmiş standart formların aksine </a:t>
            </a:r>
            <a:r>
              <a:rPr kumimoji="0" lang="tr-TR" sz="24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Yönetmelikte öngörülen yöntem ve yaklaşım doğrultusunda</a:t>
            </a:r>
            <a:r>
              <a:rPr kumimoji="0" lang="tr-TR" sz="2400" b="0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tr-TR" sz="2400" b="1" i="0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+mn-ea"/>
                <a:cs typeface="+mn-cs"/>
              </a:rPr>
              <a:t>elektronik sürece uygun olarak tasarlanmışlardır</a:t>
            </a:r>
            <a:r>
              <a:rPr kumimoji="0" lang="tr-TR" sz="2400" b="0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.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92000"/>
              <a:buFont typeface="Arial" panose="020B0604020202020204" pitchFamily="34" charset="0"/>
              <a:buChar char="•"/>
              <a:tabLst/>
              <a:defRPr/>
            </a:pPr>
            <a:r>
              <a:rPr kumimoji="0" lang="tr-TR" sz="2400" b="0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EKAP üzerinden erişilen e-formlar, </a:t>
            </a:r>
            <a:r>
              <a:rPr kumimoji="0" lang="tr-TR" sz="2400" b="1" i="0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+mn-ea"/>
                <a:cs typeface="+mn-cs"/>
              </a:rPr>
              <a:t>EKAP tarafından her ihaleye özgü olmak üzere</a:t>
            </a:r>
            <a:r>
              <a:rPr kumimoji="0" lang="tr-TR" sz="2400" b="0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oluşturulurlar.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83809D3D-A08A-5ED0-9DD2-156736D116A8}"/>
              </a:ext>
            </a:extLst>
          </p:cNvPr>
          <p:cNvSpPr txBox="1"/>
          <p:nvPr/>
        </p:nvSpPr>
        <p:spPr>
          <a:xfrm>
            <a:off x="0" y="111479"/>
            <a:ext cx="7259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chemeClr val="bg1"/>
                </a:solidFill>
              </a:rPr>
              <a:t>ELEKTRONİK KAMU ALIMLARI SİSTEMİ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EED44BFB-587B-50D1-3C32-9C962E0B7A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0692" y="4659076"/>
            <a:ext cx="2927838" cy="1769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505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2B7DBF-F0E7-7A25-F6B1-E72BE36AAF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9623999D-2EF2-B50A-3CD0-E8550F5D73AF}"/>
              </a:ext>
            </a:extLst>
          </p:cNvPr>
          <p:cNvSpPr txBox="1"/>
          <p:nvPr/>
        </p:nvSpPr>
        <p:spPr>
          <a:xfrm>
            <a:off x="105470" y="1166287"/>
            <a:ext cx="8621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06000" marR="0" lvl="0" indent="-3060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CB64A"/>
              </a:buClr>
              <a:buSzPct val="92000"/>
              <a:buFont typeface="Wingdings 2" panose="05020102010507070707" pitchFamily="18" charset="2"/>
              <a:buChar char=""/>
              <a:tabLst/>
              <a:defRPr/>
            </a:pPr>
            <a:endParaRPr kumimoji="0" lang="tr-T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pic>
        <p:nvPicPr>
          <p:cNvPr id="15" name="Resim 14">
            <a:extLst>
              <a:ext uri="{FF2B5EF4-FFF2-40B4-BE49-F238E27FC236}">
                <a16:creationId xmlns:a16="http://schemas.microsoft.com/office/drawing/2014/main" id="{0134D5B3-343B-945C-3EFA-B46A6A6905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044" y="737118"/>
            <a:ext cx="5974425" cy="5803640"/>
          </a:xfrm>
          <a:prstGeom prst="rect">
            <a:avLst/>
          </a:prstGeom>
        </p:spPr>
      </p:pic>
      <p:sp>
        <p:nvSpPr>
          <p:cNvPr id="16" name="Metin kutusu 15">
            <a:extLst>
              <a:ext uri="{FF2B5EF4-FFF2-40B4-BE49-F238E27FC236}">
                <a16:creationId xmlns:a16="http://schemas.microsoft.com/office/drawing/2014/main" id="{777F3582-1744-2775-2771-B7EAB7386DFB}"/>
              </a:ext>
            </a:extLst>
          </p:cNvPr>
          <p:cNvSpPr txBox="1"/>
          <p:nvPr/>
        </p:nvSpPr>
        <p:spPr>
          <a:xfrm>
            <a:off x="0" y="111479"/>
            <a:ext cx="7259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chemeClr val="bg1"/>
                </a:solidFill>
              </a:rPr>
              <a:t>ELEKTRONİK KAMU ALIMLARI SİSTEMİ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7EFE31D7-12E8-ED15-F546-7A528900E8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5800" y="2057122"/>
            <a:ext cx="2006094" cy="3354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514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dörtgen 14"/>
          <p:cNvSpPr/>
          <p:nvPr/>
        </p:nvSpPr>
        <p:spPr>
          <a:xfrm>
            <a:off x="0" y="732482"/>
            <a:ext cx="7084381" cy="336022"/>
          </a:xfrm>
          <a:custGeom>
            <a:avLst/>
            <a:gdLst>
              <a:gd name="connsiteX0" fmla="*/ 0 w 7084381"/>
              <a:gd name="connsiteY0" fmla="*/ 0 h 336022"/>
              <a:gd name="connsiteX1" fmla="*/ 7084381 w 7084381"/>
              <a:gd name="connsiteY1" fmla="*/ 0 h 336022"/>
              <a:gd name="connsiteX2" fmla="*/ 7084381 w 7084381"/>
              <a:gd name="connsiteY2" fmla="*/ 336022 h 336022"/>
              <a:gd name="connsiteX3" fmla="*/ 0 w 7084381"/>
              <a:gd name="connsiteY3" fmla="*/ 336022 h 336022"/>
              <a:gd name="connsiteX4" fmla="*/ 0 w 7084381"/>
              <a:gd name="connsiteY4" fmla="*/ 0 h 336022"/>
              <a:gd name="connsiteX0" fmla="*/ 0 w 7084381"/>
              <a:gd name="connsiteY0" fmla="*/ 0 h 336022"/>
              <a:gd name="connsiteX1" fmla="*/ 7084381 w 7084381"/>
              <a:gd name="connsiteY1" fmla="*/ 0 h 336022"/>
              <a:gd name="connsiteX2" fmla="*/ 6897950 w 7084381"/>
              <a:gd name="connsiteY2" fmla="*/ 273878 h 336022"/>
              <a:gd name="connsiteX3" fmla="*/ 0 w 7084381"/>
              <a:gd name="connsiteY3" fmla="*/ 336022 h 336022"/>
              <a:gd name="connsiteX4" fmla="*/ 0 w 7084381"/>
              <a:gd name="connsiteY4" fmla="*/ 0 h 336022"/>
              <a:gd name="connsiteX0" fmla="*/ 0 w 7084381"/>
              <a:gd name="connsiteY0" fmla="*/ 0 h 336022"/>
              <a:gd name="connsiteX1" fmla="*/ 7084381 w 7084381"/>
              <a:gd name="connsiteY1" fmla="*/ 0 h 336022"/>
              <a:gd name="connsiteX2" fmla="*/ 6897950 w 7084381"/>
              <a:gd name="connsiteY2" fmla="*/ 291633 h 336022"/>
              <a:gd name="connsiteX3" fmla="*/ 0 w 7084381"/>
              <a:gd name="connsiteY3" fmla="*/ 336022 h 336022"/>
              <a:gd name="connsiteX4" fmla="*/ 0 w 7084381"/>
              <a:gd name="connsiteY4" fmla="*/ 0 h 336022"/>
              <a:gd name="connsiteX0" fmla="*/ 0 w 7084381"/>
              <a:gd name="connsiteY0" fmla="*/ 0 h 336022"/>
              <a:gd name="connsiteX1" fmla="*/ 7084381 w 7084381"/>
              <a:gd name="connsiteY1" fmla="*/ 0 h 336022"/>
              <a:gd name="connsiteX2" fmla="*/ 6897950 w 7084381"/>
              <a:gd name="connsiteY2" fmla="*/ 309389 h 336022"/>
              <a:gd name="connsiteX3" fmla="*/ 0 w 7084381"/>
              <a:gd name="connsiteY3" fmla="*/ 336022 h 336022"/>
              <a:gd name="connsiteX4" fmla="*/ 0 w 7084381"/>
              <a:gd name="connsiteY4" fmla="*/ 0 h 336022"/>
              <a:gd name="connsiteX0" fmla="*/ 0 w 7084381"/>
              <a:gd name="connsiteY0" fmla="*/ 0 h 336022"/>
              <a:gd name="connsiteX1" fmla="*/ 7084381 w 7084381"/>
              <a:gd name="connsiteY1" fmla="*/ 0 h 336022"/>
              <a:gd name="connsiteX2" fmla="*/ 6960094 w 7084381"/>
              <a:gd name="connsiteY2" fmla="*/ 318267 h 336022"/>
              <a:gd name="connsiteX3" fmla="*/ 0 w 7084381"/>
              <a:gd name="connsiteY3" fmla="*/ 336022 h 336022"/>
              <a:gd name="connsiteX4" fmla="*/ 0 w 7084381"/>
              <a:gd name="connsiteY4" fmla="*/ 0 h 336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84381" h="336022">
                <a:moveTo>
                  <a:pt x="0" y="0"/>
                </a:moveTo>
                <a:lnTo>
                  <a:pt x="7084381" y="0"/>
                </a:lnTo>
                <a:lnTo>
                  <a:pt x="6960094" y="318267"/>
                </a:lnTo>
                <a:lnTo>
                  <a:pt x="0" y="336022"/>
                </a:lnTo>
                <a:lnTo>
                  <a:pt x="0" y="0"/>
                </a:lnTo>
                <a:close/>
              </a:path>
            </a:pathLst>
          </a:custGeom>
          <a:solidFill>
            <a:srgbClr val="B63E3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defTabSz="457200"/>
            <a:r>
              <a:rPr lang="tr-TR" sz="1600" b="1" dirty="0">
                <a:solidFill>
                  <a:prstClr val="white"/>
                </a:solidFill>
              </a:rPr>
              <a:t>E-İhale - E-tekliflerin hazırlanması ve gönderilmesi</a:t>
            </a:r>
            <a:endParaRPr lang="tr-TR" sz="1600" b="1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Metin kutusu 1">
            <a:extLst>
              <a:ext uri="{FF2B5EF4-FFF2-40B4-BE49-F238E27FC236}">
                <a16:creationId xmlns:a16="http://schemas.microsoft.com/office/drawing/2014/main" id="{0D4901F1-B014-43C0-BEA9-69D9684EE889}"/>
              </a:ext>
            </a:extLst>
          </p:cNvPr>
          <p:cNvSpPr txBox="1"/>
          <p:nvPr/>
        </p:nvSpPr>
        <p:spPr>
          <a:xfrm>
            <a:off x="105470" y="1166287"/>
            <a:ext cx="8621486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92000"/>
              <a:buFont typeface="Arial" panose="020B0604020202020204" pitchFamily="34" charset="0"/>
              <a:buChar char="•"/>
              <a:tabLst/>
              <a:defRPr/>
            </a:pPr>
            <a:r>
              <a:rPr kumimoji="0" lang="tr-TR" sz="2400" b="0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İKN sisteme girilir ve idari </a:t>
            </a:r>
            <a:r>
              <a:rPr lang="tr-TR" sz="2400" dirty="0"/>
              <a:t>ş</a:t>
            </a:r>
            <a:r>
              <a:rPr kumimoji="0" lang="tr-TR" sz="2400" b="0" i="0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artname</a:t>
            </a:r>
            <a:r>
              <a:rPr kumimoji="0" lang="tr-TR" sz="2400" b="0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düzenlemeleri doğrultusunda EKAP tarafından, her </a:t>
            </a:r>
            <a:r>
              <a:rPr kumimoji="0" lang="tr-TR" sz="2400" b="1" i="0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+mn-ea"/>
                <a:cs typeface="+mn-cs"/>
              </a:rPr>
              <a:t>ihaleye özgü olmak üzere İKB </a:t>
            </a:r>
            <a:r>
              <a:rPr kumimoji="0" lang="tr-TR" sz="2400" b="0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oluşturulur.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92000"/>
              <a:buFont typeface="Arial" panose="020B0604020202020204" pitchFamily="34" charset="0"/>
              <a:buChar char="•"/>
              <a:tabLst/>
              <a:defRPr/>
            </a:pPr>
            <a:r>
              <a:rPr kumimoji="0" lang="tr-TR" sz="2400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e-teklifler, </a:t>
            </a:r>
            <a:r>
              <a:rPr kumimoji="0" lang="tr-TR" sz="2400" b="1" i="0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+mn-ea"/>
                <a:cs typeface="+mn-cs"/>
              </a:rPr>
              <a:t>başvuru/teklif mektubu ile ihaleye katılım belgesi ve diğer ekler  (varsa BFTC ve varsa ortak girişimlere ilişkin  beyannameler) kullanılarak hazırlanır </a:t>
            </a:r>
            <a:r>
              <a:rPr kumimoji="0" lang="tr-TR" sz="2400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ve e-imza ile imzalanmak suretiyle ihale tarih ve saatine kadar gönderilir.</a:t>
            </a:r>
            <a:endParaRPr lang="tr-TR" sz="2400" dirty="0"/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92000"/>
              <a:buFont typeface="Arial" panose="020B0604020202020204" pitchFamily="34" charset="0"/>
              <a:buChar char="•"/>
              <a:tabLst/>
              <a:defRPr/>
            </a:pPr>
            <a:r>
              <a:rPr kumimoji="0" lang="tr-TR" sz="2400" b="0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Tekliflerin gönderilebilmesi için İKB deki </a:t>
            </a:r>
            <a:r>
              <a:rPr kumimoji="0" lang="tr-TR" sz="2400" b="1" i="0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+mn-ea"/>
                <a:cs typeface="+mn-cs"/>
              </a:rPr>
              <a:t>zorunlu alanların doldurulması ve geçici teminat tutarının yeterli olması </a:t>
            </a:r>
            <a:r>
              <a:rPr kumimoji="0" lang="tr-TR" sz="2400" b="0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gerekir.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D2456745-CDEA-86C3-B8D1-58C03197FA06}"/>
              </a:ext>
            </a:extLst>
          </p:cNvPr>
          <p:cNvSpPr txBox="1"/>
          <p:nvPr/>
        </p:nvSpPr>
        <p:spPr>
          <a:xfrm>
            <a:off x="0" y="111479"/>
            <a:ext cx="7259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chemeClr val="bg1"/>
                </a:solidFill>
              </a:rPr>
              <a:t>ELEKTRONİK KAMU ALIMLARI SİSTEMİ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04260F8A-1761-133D-7BF6-FB68319514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7661" y="4890383"/>
            <a:ext cx="1901216" cy="1425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31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dörtgen 14"/>
          <p:cNvSpPr/>
          <p:nvPr/>
        </p:nvSpPr>
        <p:spPr>
          <a:xfrm>
            <a:off x="0" y="732482"/>
            <a:ext cx="7084381" cy="336022"/>
          </a:xfrm>
          <a:custGeom>
            <a:avLst/>
            <a:gdLst>
              <a:gd name="connsiteX0" fmla="*/ 0 w 7084381"/>
              <a:gd name="connsiteY0" fmla="*/ 0 h 336022"/>
              <a:gd name="connsiteX1" fmla="*/ 7084381 w 7084381"/>
              <a:gd name="connsiteY1" fmla="*/ 0 h 336022"/>
              <a:gd name="connsiteX2" fmla="*/ 7084381 w 7084381"/>
              <a:gd name="connsiteY2" fmla="*/ 336022 h 336022"/>
              <a:gd name="connsiteX3" fmla="*/ 0 w 7084381"/>
              <a:gd name="connsiteY3" fmla="*/ 336022 h 336022"/>
              <a:gd name="connsiteX4" fmla="*/ 0 w 7084381"/>
              <a:gd name="connsiteY4" fmla="*/ 0 h 336022"/>
              <a:gd name="connsiteX0" fmla="*/ 0 w 7084381"/>
              <a:gd name="connsiteY0" fmla="*/ 0 h 336022"/>
              <a:gd name="connsiteX1" fmla="*/ 7084381 w 7084381"/>
              <a:gd name="connsiteY1" fmla="*/ 0 h 336022"/>
              <a:gd name="connsiteX2" fmla="*/ 6897950 w 7084381"/>
              <a:gd name="connsiteY2" fmla="*/ 273878 h 336022"/>
              <a:gd name="connsiteX3" fmla="*/ 0 w 7084381"/>
              <a:gd name="connsiteY3" fmla="*/ 336022 h 336022"/>
              <a:gd name="connsiteX4" fmla="*/ 0 w 7084381"/>
              <a:gd name="connsiteY4" fmla="*/ 0 h 336022"/>
              <a:gd name="connsiteX0" fmla="*/ 0 w 7084381"/>
              <a:gd name="connsiteY0" fmla="*/ 0 h 336022"/>
              <a:gd name="connsiteX1" fmla="*/ 7084381 w 7084381"/>
              <a:gd name="connsiteY1" fmla="*/ 0 h 336022"/>
              <a:gd name="connsiteX2" fmla="*/ 6897950 w 7084381"/>
              <a:gd name="connsiteY2" fmla="*/ 291633 h 336022"/>
              <a:gd name="connsiteX3" fmla="*/ 0 w 7084381"/>
              <a:gd name="connsiteY3" fmla="*/ 336022 h 336022"/>
              <a:gd name="connsiteX4" fmla="*/ 0 w 7084381"/>
              <a:gd name="connsiteY4" fmla="*/ 0 h 336022"/>
              <a:gd name="connsiteX0" fmla="*/ 0 w 7084381"/>
              <a:gd name="connsiteY0" fmla="*/ 0 h 336022"/>
              <a:gd name="connsiteX1" fmla="*/ 7084381 w 7084381"/>
              <a:gd name="connsiteY1" fmla="*/ 0 h 336022"/>
              <a:gd name="connsiteX2" fmla="*/ 6897950 w 7084381"/>
              <a:gd name="connsiteY2" fmla="*/ 309389 h 336022"/>
              <a:gd name="connsiteX3" fmla="*/ 0 w 7084381"/>
              <a:gd name="connsiteY3" fmla="*/ 336022 h 336022"/>
              <a:gd name="connsiteX4" fmla="*/ 0 w 7084381"/>
              <a:gd name="connsiteY4" fmla="*/ 0 h 336022"/>
              <a:gd name="connsiteX0" fmla="*/ 0 w 7084381"/>
              <a:gd name="connsiteY0" fmla="*/ 0 h 336022"/>
              <a:gd name="connsiteX1" fmla="*/ 7084381 w 7084381"/>
              <a:gd name="connsiteY1" fmla="*/ 0 h 336022"/>
              <a:gd name="connsiteX2" fmla="*/ 6960094 w 7084381"/>
              <a:gd name="connsiteY2" fmla="*/ 318267 h 336022"/>
              <a:gd name="connsiteX3" fmla="*/ 0 w 7084381"/>
              <a:gd name="connsiteY3" fmla="*/ 336022 h 336022"/>
              <a:gd name="connsiteX4" fmla="*/ 0 w 7084381"/>
              <a:gd name="connsiteY4" fmla="*/ 0 h 336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84381" h="336022">
                <a:moveTo>
                  <a:pt x="0" y="0"/>
                </a:moveTo>
                <a:lnTo>
                  <a:pt x="7084381" y="0"/>
                </a:lnTo>
                <a:lnTo>
                  <a:pt x="6960094" y="318267"/>
                </a:lnTo>
                <a:lnTo>
                  <a:pt x="0" y="336022"/>
                </a:lnTo>
                <a:lnTo>
                  <a:pt x="0" y="0"/>
                </a:lnTo>
                <a:close/>
              </a:path>
            </a:pathLst>
          </a:custGeom>
          <a:solidFill>
            <a:srgbClr val="B63E3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defTabSz="457200"/>
            <a:r>
              <a:rPr lang="tr-TR" sz="1600" b="1" dirty="0">
                <a:solidFill>
                  <a:prstClr val="white"/>
                </a:solidFill>
              </a:rPr>
              <a:t>E-İhale - E-tekliflerin hazırlanması ve gönderilmesi</a:t>
            </a:r>
            <a:endParaRPr lang="tr-TR" sz="1600" b="1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Metin kutusu 1">
            <a:extLst>
              <a:ext uri="{FF2B5EF4-FFF2-40B4-BE49-F238E27FC236}">
                <a16:creationId xmlns:a16="http://schemas.microsoft.com/office/drawing/2014/main" id="{0D4901F1-B014-43C0-BEA9-69D9684EE889}"/>
              </a:ext>
            </a:extLst>
          </p:cNvPr>
          <p:cNvSpPr txBox="1"/>
          <p:nvPr/>
        </p:nvSpPr>
        <p:spPr>
          <a:xfrm>
            <a:off x="105470" y="1166287"/>
            <a:ext cx="862148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06000" marR="0" lvl="0" indent="-306000" algn="just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8CB64A"/>
              </a:buClr>
              <a:buSzPct val="92000"/>
              <a:buFont typeface="Wingdings 2" panose="05020102010507070707" pitchFamily="18" charset="2"/>
              <a:buChar char=""/>
              <a:tabLst/>
              <a:defRPr/>
            </a:pPr>
            <a:endParaRPr kumimoji="0" lang="tr-TR" sz="2800" b="0" i="0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92000"/>
              <a:buFont typeface="Wingdings" panose="05000000000000000000" pitchFamily="2" charset="2"/>
              <a:buChar char="§"/>
              <a:tabLst/>
              <a:defRPr/>
            </a:pPr>
            <a:r>
              <a:rPr kumimoji="0" lang="tr-TR" sz="2800" b="0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Ortak girişimlerde, İKB </a:t>
            </a:r>
            <a:r>
              <a:rPr kumimoji="0" lang="tr-TR" sz="2800" b="1" i="0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+mn-ea"/>
                <a:cs typeface="+mn-cs"/>
              </a:rPr>
              <a:t>her bir ortak tarafından ayrı ayrı </a:t>
            </a:r>
            <a:r>
              <a:rPr kumimoji="0" lang="tr-TR" sz="2800" b="0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hazırlanır ve teklif ortakların tamamı tarafından imzalanır.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92000"/>
              <a:buFont typeface="Wingdings" panose="05000000000000000000" pitchFamily="2" charset="2"/>
              <a:buChar char="§"/>
              <a:tabLst/>
              <a:defRPr/>
            </a:pPr>
            <a:r>
              <a:rPr kumimoji="0" lang="tr-TR" sz="2800" b="0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Kısmi teklife açık ihalelerde, </a:t>
            </a:r>
            <a:r>
              <a:rPr kumimoji="0" lang="tr-TR" sz="2800" b="1" i="0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+mn-ea"/>
                <a:cs typeface="+mn-cs"/>
              </a:rPr>
              <a:t>İKB kısım bazında belirlenen yeterlik kriterleri dikkate alınarak </a:t>
            </a:r>
            <a:r>
              <a:rPr kumimoji="0" lang="tr-TR" sz="2800" b="0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hazırlanır.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7C8AA97D-E4BC-753E-6096-BA853EEEBF87}"/>
              </a:ext>
            </a:extLst>
          </p:cNvPr>
          <p:cNvSpPr txBox="1"/>
          <p:nvPr/>
        </p:nvSpPr>
        <p:spPr>
          <a:xfrm>
            <a:off x="0" y="111479"/>
            <a:ext cx="7259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chemeClr val="bg1"/>
                </a:solidFill>
              </a:rPr>
              <a:t>ELEKTRONİK KAMU ALIMLARI SİSTEMİ</a:t>
            </a:r>
          </a:p>
        </p:txBody>
      </p:sp>
      <p:grpSp>
        <p:nvGrpSpPr>
          <p:cNvPr id="4" name="Grup 3">
            <a:extLst>
              <a:ext uri="{FF2B5EF4-FFF2-40B4-BE49-F238E27FC236}">
                <a16:creationId xmlns:a16="http://schemas.microsoft.com/office/drawing/2014/main" id="{4D2CB091-7872-5B50-E641-503C186099EE}"/>
              </a:ext>
            </a:extLst>
          </p:cNvPr>
          <p:cNvGrpSpPr/>
          <p:nvPr/>
        </p:nvGrpSpPr>
        <p:grpSpPr>
          <a:xfrm>
            <a:off x="5088906" y="4349141"/>
            <a:ext cx="2086520" cy="1893492"/>
            <a:chOff x="8205912" y="2357470"/>
            <a:chExt cx="2860246" cy="2860246"/>
          </a:xfrm>
        </p:grpSpPr>
        <p:pic>
          <p:nvPicPr>
            <p:cNvPr id="5" name="Resim 4">
              <a:extLst>
                <a:ext uri="{FF2B5EF4-FFF2-40B4-BE49-F238E27FC236}">
                  <a16:creationId xmlns:a16="http://schemas.microsoft.com/office/drawing/2014/main" id="{F9A4E44B-C3A4-C3FC-E582-7168FCA5298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05912" y="2357470"/>
              <a:ext cx="2860246" cy="2860246"/>
            </a:xfrm>
            <a:prstGeom prst="rect">
              <a:avLst/>
            </a:prstGeom>
          </p:spPr>
        </p:pic>
        <p:pic>
          <p:nvPicPr>
            <p:cNvPr id="6" name="Resim 5">
              <a:extLst>
                <a:ext uri="{FF2B5EF4-FFF2-40B4-BE49-F238E27FC236}">
                  <a16:creationId xmlns:a16="http://schemas.microsoft.com/office/drawing/2014/main" id="{20089C2D-14E8-D628-509C-938102B6278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58266" y="3061297"/>
              <a:ext cx="1955538" cy="726296"/>
            </a:xfrm>
            <a:prstGeom prst="rect">
              <a:avLst/>
            </a:prstGeom>
          </p:spPr>
        </p:pic>
      </p:grpSp>
      <p:sp>
        <p:nvSpPr>
          <p:cNvPr id="8" name="Ok: Sağ 7">
            <a:extLst>
              <a:ext uri="{FF2B5EF4-FFF2-40B4-BE49-F238E27FC236}">
                <a16:creationId xmlns:a16="http://schemas.microsoft.com/office/drawing/2014/main" id="{D4E0E021-9649-D75E-72AE-D17DE8F66B1A}"/>
              </a:ext>
            </a:extLst>
          </p:cNvPr>
          <p:cNvSpPr/>
          <p:nvPr/>
        </p:nvSpPr>
        <p:spPr>
          <a:xfrm>
            <a:off x="3327770" y="5050207"/>
            <a:ext cx="962628" cy="491362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600" b="1" dirty="0"/>
          </a:p>
        </p:txBody>
      </p:sp>
      <p:pic>
        <p:nvPicPr>
          <p:cNvPr id="9" name="Resim 8">
            <a:extLst>
              <a:ext uri="{FF2B5EF4-FFF2-40B4-BE49-F238E27FC236}">
                <a16:creationId xmlns:a16="http://schemas.microsoft.com/office/drawing/2014/main" id="{F587C29B-EEDF-8E12-BDA7-5A11F4699B0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060" y="4668870"/>
            <a:ext cx="1267028" cy="1254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544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dörtgen 14"/>
          <p:cNvSpPr/>
          <p:nvPr/>
        </p:nvSpPr>
        <p:spPr>
          <a:xfrm>
            <a:off x="0" y="732482"/>
            <a:ext cx="7084381" cy="336022"/>
          </a:xfrm>
          <a:custGeom>
            <a:avLst/>
            <a:gdLst>
              <a:gd name="connsiteX0" fmla="*/ 0 w 7084381"/>
              <a:gd name="connsiteY0" fmla="*/ 0 h 336022"/>
              <a:gd name="connsiteX1" fmla="*/ 7084381 w 7084381"/>
              <a:gd name="connsiteY1" fmla="*/ 0 h 336022"/>
              <a:gd name="connsiteX2" fmla="*/ 7084381 w 7084381"/>
              <a:gd name="connsiteY2" fmla="*/ 336022 h 336022"/>
              <a:gd name="connsiteX3" fmla="*/ 0 w 7084381"/>
              <a:gd name="connsiteY3" fmla="*/ 336022 h 336022"/>
              <a:gd name="connsiteX4" fmla="*/ 0 w 7084381"/>
              <a:gd name="connsiteY4" fmla="*/ 0 h 336022"/>
              <a:gd name="connsiteX0" fmla="*/ 0 w 7084381"/>
              <a:gd name="connsiteY0" fmla="*/ 0 h 336022"/>
              <a:gd name="connsiteX1" fmla="*/ 7084381 w 7084381"/>
              <a:gd name="connsiteY1" fmla="*/ 0 h 336022"/>
              <a:gd name="connsiteX2" fmla="*/ 6897950 w 7084381"/>
              <a:gd name="connsiteY2" fmla="*/ 273878 h 336022"/>
              <a:gd name="connsiteX3" fmla="*/ 0 w 7084381"/>
              <a:gd name="connsiteY3" fmla="*/ 336022 h 336022"/>
              <a:gd name="connsiteX4" fmla="*/ 0 w 7084381"/>
              <a:gd name="connsiteY4" fmla="*/ 0 h 336022"/>
              <a:gd name="connsiteX0" fmla="*/ 0 w 7084381"/>
              <a:gd name="connsiteY0" fmla="*/ 0 h 336022"/>
              <a:gd name="connsiteX1" fmla="*/ 7084381 w 7084381"/>
              <a:gd name="connsiteY1" fmla="*/ 0 h 336022"/>
              <a:gd name="connsiteX2" fmla="*/ 6897950 w 7084381"/>
              <a:gd name="connsiteY2" fmla="*/ 291633 h 336022"/>
              <a:gd name="connsiteX3" fmla="*/ 0 w 7084381"/>
              <a:gd name="connsiteY3" fmla="*/ 336022 h 336022"/>
              <a:gd name="connsiteX4" fmla="*/ 0 w 7084381"/>
              <a:gd name="connsiteY4" fmla="*/ 0 h 336022"/>
              <a:gd name="connsiteX0" fmla="*/ 0 w 7084381"/>
              <a:gd name="connsiteY0" fmla="*/ 0 h 336022"/>
              <a:gd name="connsiteX1" fmla="*/ 7084381 w 7084381"/>
              <a:gd name="connsiteY1" fmla="*/ 0 h 336022"/>
              <a:gd name="connsiteX2" fmla="*/ 6897950 w 7084381"/>
              <a:gd name="connsiteY2" fmla="*/ 309389 h 336022"/>
              <a:gd name="connsiteX3" fmla="*/ 0 w 7084381"/>
              <a:gd name="connsiteY3" fmla="*/ 336022 h 336022"/>
              <a:gd name="connsiteX4" fmla="*/ 0 w 7084381"/>
              <a:gd name="connsiteY4" fmla="*/ 0 h 336022"/>
              <a:gd name="connsiteX0" fmla="*/ 0 w 7084381"/>
              <a:gd name="connsiteY0" fmla="*/ 0 h 336022"/>
              <a:gd name="connsiteX1" fmla="*/ 7084381 w 7084381"/>
              <a:gd name="connsiteY1" fmla="*/ 0 h 336022"/>
              <a:gd name="connsiteX2" fmla="*/ 6960094 w 7084381"/>
              <a:gd name="connsiteY2" fmla="*/ 318267 h 336022"/>
              <a:gd name="connsiteX3" fmla="*/ 0 w 7084381"/>
              <a:gd name="connsiteY3" fmla="*/ 336022 h 336022"/>
              <a:gd name="connsiteX4" fmla="*/ 0 w 7084381"/>
              <a:gd name="connsiteY4" fmla="*/ 0 h 336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84381" h="336022">
                <a:moveTo>
                  <a:pt x="0" y="0"/>
                </a:moveTo>
                <a:lnTo>
                  <a:pt x="7084381" y="0"/>
                </a:lnTo>
                <a:lnTo>
                  <a:pt x="6960094" y="318267"/>
                </a:lnTo>
                <a:lnTo>
                  <a:pt x="0" y="336022"/>
                </a:lnTo>
                <a:lnTo>
                  <a:pt x="0" y="0"/>
                </a:lnTo>
                <a:close/>
              </a:path>
            </a:pathLst>
          </a:custGeom>
          <a:solidFill>
            <a:srgbClr val="B63E3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defTabSz="457200"/>
            <a:r>
              <a:rPr lang="tr-TR" sz="1600" b="1" dirty="0">
                <a:solidFill>
                  <a:prstClr val="white"/>
                </a:solidFill>
              </a:rPr>
              <a:t>E-İhale - Tekliflerin Açılması </a:t>
            </a:r>
            <a:endParaRPr lang="tr-TR" sz="1600" b="1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Metin kutusu 1">
            <a:extLst>
              <a:ext uri="{FF2B5EF4-FFF2-40B4-BE49-F238E27FC236}">
                <a16:creationId xmlns:a16="http://schemas.microsoft.com/office/drawing/2014/main" id="{0D4901F1-B014-43C0-BEA9-69D9684EE889}"/>
              </a:ext>
            </a:extLst>
          </p:cNvPr>
          <p:cNvSpPr txBox="1"/>
          <p:nvPr/>
        </p:nvSpPr>
        <p:spPr>
          <a:xfrm>
            <a:off x="113937" y="846754"/>
            <a:ext cx="8621486" cy="4816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8CB64A"/>
              </a:buClr>
              <a:buSzPct val="92000"/>
              <a:buFont typeface="Arial" panose="020B0604020202020204" pitchFamily="34" charset="0"/>
              <a:buChar char="•"/>
              <a:tabLst/>
              <a:defRPr/>
            </a:pPr>
            <a:endParaRPr kumimoji="0" lang="tr-TR" sz="2700" b="0" i="0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92000"/>
              <a:buFont typeface="Arial" panose="020B0604020202020204" pitchFamily="34" charset="0"/>
              <a:buChar char="•"/>
              <a:tabLst/>
              <a:defRPr/>
            </a:pPr>
            <a:r>
              <a:rPr kumimoji="0" lang="tr-TR" sz="2300" b="0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Teklifler, ihale komisyonu tarafından </a:t>
            </a:r>
            <a:r>
              <a:rPr kumimoji="0" lang="tr-TR" sz="23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ihale tarih ve saatinde </a:t>
            </a:r>
            <a:r>
              <a:rPr kumimoji="0" lang="tr-TR" sz="2300" b="1" i="0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+mn-ea"/>
                <a:cs typeface="+mn-cs"/>
              </a:rPr>
              <a:t>EKAP üzerinde açılır</a:t>
            </a:r>
            <a:r>
              <a:rPr kumimoji="0" lang="tr-TR" sz="2300" b="0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.  Yaklaşık maliyet ile teklif verenler ve teklif fiyatları isteklilerin erişimine açılır.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92000"/>
              <a:buFont typeface="Arial" panose="020B0604020202020204" pitchFamily="34" charset="0"/>
              <a:buChar char="•"/>
              <a:tabLst/>
              <a:defRPr/>
            </a:pPr>
            <a:r>
              <a:rPr kumimoji="0" lang="tr-TR" sz="2300" b="0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Yaklaşık maliyet;</a:t>
            </a:r>
          </a:p>
          <a:p>
            <a:pPr marL="972900" marR="0" lvl="2" indent="-342900" algn="just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92000"/>
              <a:buFont typeface="Wingdings" panose="05000000000000000000" pitchFamily="2" charset="2"/>
              <a:buChar char="§"/>
              <a:tabLst/>
              <a:defRPr/>
            </a:pPr>
            <a:r>
              <a:rPr kumimoji="0" lang="tr-TR" sz="23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Pazarlık usulü ile yapılan ihalelerde </a:t>
            </a:r>
            <a:r>
              <a:rPr kumimoji="0" lang="tr-TR" sz="2300" b="1" i="0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+mn-ea"/>
                <a:cs typeface="+mn-cs"/>
              </a:rPr>
              <a:t>son fiyat teklifleri alındıktan sonra</a:t>
            </a:r>
            <a:r>
              <a:rPr kumimoji="0" lang="tr-TR" sz="2300" b="0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, </a:t>
            </a:r>
          </a:p>
          <a:p>
            <a:pPr marL="972900" marR="0" lvl="2" indent="-342900" algn="just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92000"/>
              <a:buFont typeface="Wingdings" panose="05000000000000000000" pitchFamily="2" charset="2"/>
              <a:buChar char="§"/>
              <a:tabLst/>
              <a:defRPr/>
            </a:pPr>
            <a:r>
              <a:rPr kumimoji="0" lang="tr-TR" sz="23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Fiyat veya fiyat ile birlikte fiyat dışı unsurlar üzerinden elektronik eksiltme yapılması öngörülen ihalelerde ise </a:t>
            </a:r>
            <a:r>
              <a:rPr kumimoji="0" lang="tr-TR" sz="2300" b="1" i="0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+mn-ea"/>
                <a:cs typeface="+mn-cs"/>
              </a:rPr>
              <a:t>eksiltme tamamlandıktan sonra</a:t>
            </a:r>
          </a:p>
          <a:p>
            <a:pPr marL="630000" marR="0" lvl="2" algn="just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92000"/>
              <a:tabLst/>
              <a:defRPr/>
            </a:pPr>
            <a:r>
              <a:rPr kumimoji="0" lang="tr-TR" sz="2300" b="0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erişime açılır.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9611C34E-EF4B-BBDE-D780-CA56E6BD5A1F}"/>
              </a:ext>
            </a:extLst>
          </p:cNvPr>
          <p:cNvSpPr txBox="1"/>
          <p:nvPr/>
        </p:nvSpPr>
        <p:spPr>
          <a:xfrm>
            <a:off x="0" y="111479"/>
            <a:ext cx="7259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chemeClr val="bg1"/>
                </a:solidFill>
              </a:rPr>
              <a:t>ELEKTRONİK KAMU ALIMLARI SİSTEMİ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1AA86147-6D99-C802-B330-0F270044CA3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5220" y="4568096"/>
            <a:ext cx="2588780" cy="207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518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dörtgen 14"/>
          <p:cNvSpPr/>
          <p:nvPr/>
        </p:nvSpPr>
        <p:spPr>
          <a:xfrm>
            <a:off x="0" y="732482"/>
            <a:ext cx="7084381" cy="336022"/>
          </a:xfrm>
          <a:custGeom>
            <a:avLst/>
            <a:gdLst>
              <a:gd name="connsiteX0" fmla="*/ 0 w 7084381"/>
              <a:gd name="connsiteY0" fmla="*/ 0 h 336022"/>
              <a:gd name="connsiteX1" fmla="*/ 7084381 w 7084381"/>
              <a:gd name="connsiteY1" fmla="*/ 0 h 336022"/>
              <a:gd name="connsiteX2" fmla="*/ 7084381 w 7084381"/>
              <a:gd name="connsiteY2" fmla="*/ 336022 h 336022"/>
              <a:gd name="connsiteX3" fmla="*/ 0 w 7084381"/>
              <a:gd name="connsiteY3" fmla="*/ 336022 h 336022"/>
              <a:gd name="connsiteX4" fmla="*/ 0 w 7084381"/>
              <a:gd name="connsiteY4" fmla="*/ 0 h 336022"/>
              <a:gd name="connsiteX0" fmla="*/ 0 w 7084381"/>
              <a:gd name="connsiteY0" fmla="*/ 0 h 336022"/>
              <a:gd name="connsiteX1" fmla="*/ 7084381 w 7084381"/>
              <a:gd name="connsiteY1" fmla="*/ 0 h 336022"/>
              <a:gd name="connsiteX2" fmla="*/ 6897950 w 7084381"/>
              <a:gd name="connsiteY2" fmla="*/ 273878 h 336022"/>
              <a:gd name="connsiteX3" fmla="*/ 0 w 7084381"/>
              <a:gd name="connsiteY3" fmla="*/ 336022 h 336022"/>
              <a:gd name="connsiteX4" fmla="*/ 0 w 7084381"/>
              <a:gd name="connsiteY4" fmla="*/ 0 h 336022"/>
              <a:gd name="connsiteX0" fmla="*/ 0 w 7084381"/>
              <a:gd name="connsiteY0" fmla="*/ 0 h 336022"/>
              <a:gd name="connsiteX1" fmla="*/ 7084381 w 7084381"/>
              <a:gd name="connsiteY1" fmla="*/ 0 h 336022"/>
              <a:gd name="connsiteX2" fmla="*/ 6897950 w 7084381"/>
              <a:gd name="connsiteY2" fmla="*/ 291633 h 336022"/>
              <a:gd name="connsiteX3" fmla="*/ 0 w 7084381"/>
              <a:gd name="connsiteY3" fmla="*/ 336022 h 336022"/>
              <a:gd name="connsiteX4" fmla="*/ 0 w 7084381"/>
              <a:gd name="connsiteY4" fmla="*/ 0 h 336022"/>
              <a:gd name="connsiteX0" fmla="*/ 0 w 7084381"/>
              <a:gd name="connsiteY0" fmla="*/ 0 h 336022"/>
              <a:gd name="connsiteX1" fmla="*/ 7084381 w 7084381"/>
              <a:gd name="connsiteY1" fmla="*/ 0 h 336022"/>
              <a:gd name="connsiteX2" fmla="*/ 6897950 w 7084381"/>
              <a:gd name="connsiteY2" fmla="*/ 309389 h 336022"/>
              <a:gd name="connsiteX3" fmla="*/ 0 w 7084381"/>
              <a:gd name="connsiteY3" fmla="*/ 336022 h 336022"/>
              <a:gd name="connsiteX4" fmla="*/ 0 w 7084381"/>
              <a:gd name="connsiteY4" fmla="*/ 0 h 336022"/>
              <a:gd name="connsiteX0" fmla="*/ 0 w 7084381"/>
              <a:gd name="connsiteY0" fmla="*/ 0 h 336022"/>
              <a:gd name="connsiteX1" fmla="*/ 7084381 w 7084381"/>
              <a:gd name="connsiteY1" fmla="*/ 0 h 336022"/>
              <a:gd name="connsiteX2" fmla="*/ 6960094 w 7084381"/>
              <a:gd name="connsiteY2" fmla="*/ 318267 h 336022"/>
              <a:gd name="connsiteX3" fmla="*/ 0 w 7084381"/>
              <a:gd name="connsiteY3" fmla="*/ 336022 h 336022"/>
              <a:gd name="connsiteX4" fmla="*/ 0 w 7084381"/>
              <a:gd name="connsiteY4" fmla="*/ 0 h 336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84381" h="336022">
                <a:moveTo>
                  <a:pt x="0" y="0"/>
                </a:moveTo>
                <a:lnTo>
                  <a:pt x="7084381" y="0"/>
                </a:lnTo>
                <a:lnTo>
                  <a:pt x="6960094" y="318267"/>
                </a:lnTo>
                <a:lnTo>
                  <a:pt x="0" y="336022"/>
                </a:lnTo>
                <a:lnTo>
                  <a:pt x="0" y="0"/>
                </a:lnTo>
                <a:close/>
              </a:path>
            </a:pathLst>
          </a:custGeom>
          <a:solidFill>
            <a:srgbClr val="B63E3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defTabSz="457200"/>
            <a:r>
              <a:rPr lang="tr-TR" sz="1600" b="1" dirty="0">
                <a:solidFill>
                  <a:prstClr val="white"/>
                </a:solidFill>
              </a:rPr>
              <a:t>E-İhale - Tekliflerin Açılması </a:t>
            </a:r>
            <a:endParaRPr lang="tr-TR" sz="1600" b="1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Metin kutusu 1">
            <a:extLst>
              <a:ext uri="{FF2B5EF4-FFF2-40B4-BE49-F238E27FC236}">
                <a16:creationId xmlns:a16="http://schemas.microsoft.com/office/drawing/2014/main" id="{0D4901F1-B014-43C0-BEA9-69D9684EE889}"/>
              </a:ext>
            </a:extLst>
          </p:cNvPr>
          <p:cNvSpPr txBox="1"/>
          <p:nvPr/>
        </p:nvSpPr>
        <p:spPr>
          <a:xfrm>
            <a:off x="1399592" y="298634"/>
            <a:ext cx="7744408" cy="4705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CB64A"/>
              </a:buClr>
              <a:buSzPct val="92000"/>
              <a:tabLst/>
              <a:defRPr/>
            </a:pPr>
            <a:endParaRPr kumimoji="0" lang="tr-TR" sz="2700" b="0" i="0" u="none" strike="noStrike" kern="1200" cap="none" spc="0" normalizeH="0" baseline="0" noProof="0" dirty="0">
              <a:ln>
                <a:noFill/>
              </a:ln>
              <a:solidFill>
                <a:srgbClr val="3D3D3D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306000" marR="0" lvl="0" indent="-3060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SzPct val="92000"/>
              <a:buFont typeface="Wingdings 2" panose="05020102010507070707" pitchFamily="18" charset="2"/>
              <a:buChar char=""/>
              <a:tabLst/>
              <a:defRPr/>
            </a:pPr>
            <a:endParaRPr kumimoji="0" lang="tr-TR" sz="2800" b="0" i="0" u="none" strike="noStrike" kern="1200" cap="none" spc="0" normalizeH="0" baseline="0" noProof="0" dirty="0">
              <a:ln>
                <a:noFill/>
              </a:ln>
              <a:solidFill>
                <a:srgbClr val="3D3D3D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306000" marR="0" lvl="0" indent="-3060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SzPct val="92000"/>
              <a:buFont typeface="Wingdings 2" panose="05020102010507070707" pitchFamily="18" charset="2"/>
              <a:buChar char=""/>
              <a:tabLst/>
              <a:defRPr/>
            </a:pPr>
            <a:r>
              <a:rPr kumimoji="0" lang="tr-TR" sz="2800" b="0" i="0" u="none" strike="noStrike" kern="1200" cap="none" spc="0" normalizeH="0" baseline="0" noProof="0" dirty="0">
                <a:ln>
                  <a:noFill/>
                </a:ln>
                <a:solidFill>
                  <a:srgbClr val="3D3D3D"/>
                </a:solidFill>
                <a:effectLst/>
                <a:uLnTx/>
                <a:uFillTx/>
                <a:ea typeface="+mn-ea"/>
                <a:cs typeface="+mn-cs"/>
              </a:rPr>
              <a:t>Tekliflerin açıldığı aşamada isteklilerin;</a:t>
            </a:r>
          </a:p>
          <a:p>
            <a:pPr marL="306000" marR="0" lvl="0" indent="-3060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SzPct val="92000"/>
              <a:buFont typeface="Wingdings 2" panose="05020102010507070707" pitchFamily="18" charset="2"/>
              <a:buChar char=""/>
              <a:tabLst/>
              <a:defRPr/>
            </a:pPr>
            <a:endParaRPr kumimoji="0" lang="tr-TR" sz="2800" b="0" i="0" u="none" strike="noStrike" kern="1200" cap="none" spc="0" normalizeH="0" baseline="0" noProof="0" dirty="0">
              <a:ln>
                <a:noFill/>
              </a:ln>
              <a:solidFill>
                <a:srgbClr val="3D3D3D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630000" marR="0" lvl="2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SzPct val="92000"/>
              <a:tabLst/>
              <a:defRPr/>
            </a:pPr>
            <a:r>
              <a:rPr kumimoji="0" lang="tr-TR" sz="2200" b="0" i="0" u="none" strike="noStrike" kern="1200" cap="none" spc="0" normalizeH="0" baseline="0" noProof="0" dirty="0">
                <a:ln>
                  <a:noFill/>
                </a:ln>
                <a:solidFill>
                  <a:srgbClr val="3D3D3D"/>
                </a:solidFill>
                <a:effectLst/>
                <a:uLnTx/>
                <a:uFillTx/>
                <a:ea typeface="+mn-ea"/>
                <a:cs typeface="+mn-cs"/>
              </a:rPr>
              <a:t>Geçici teminatlarının uygunluğu,</a:t>
            </a:r>
          </a:p>
          <a:p>
            <a:pPr marL="630000" marR="0" lvl="2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SzPct val="92000"/>
              <a:tabLst/>
              <a:defRPr/>
            </a:pPr>
            <a:r>
              <a:rPr kumimoji="0" lang="tr-TR" sz="2200" b="0" i="0" u="none" strike="noStrike" kern="1200" cap="none" spc="0" normalizeH="0" baseline="0" noProof="0" dirty="0">
                <a:ln>
                  <a:noFill/>
                </a:ln>
                <a:solidFill>
                  <a:srgbClr val="3D3D3D"/>
                </a:solidFill>
                <a:effectLst/>
                <a:uLnTx/>
                <a:uFillTx/>
                <a:ea typeface="+mn-ea"/>
                <a:cs typeface="+mn-cs"/>
              </a:rPr>
              <a:t>İhale tarihi itibarıyla yasaklılık durumları,</a:t>
            </a:r>
          </a:p>
          <a:p>
            <a:pPr marL="630000" lvl="2" algn="just" defTabSz="457200">
              <a:spcBef>
                <a:spcPct val="20000"/>
              </a:spcBef>
              <a:spcAft>
                <a:spcPts val="600"/>
              </a:spcAft>
              <a:buSzPct val="92000"/>
              <a:defRPr/>
            </a:pPr>
            <a:r>
              <a:rPr kumimoji="0" lang="tr-TR" sz="2200" b="0" i="0" u="none" strike="noStrike" kern="1200" cap="none" spc="0" normalizeH="0" baseline="0" noProof="0" dirty="0">
                <a:ln>
                  <a:noFill/>
                </a:ln>
                <a:solidFill>
                  <a:srgbClr val="3D3D3D"/>
                </a:solidFill>
                <a:effectLst/>
                <a:uLnTx/>
                <a:uFillTx/>
                <a:ea typeface="+mn-ea"/>
                <a:cs typeface="+mn-cs"/>
              </a:rPr>
              <a:t>Kesinleşmiş vergi borcu ve</a:t>
            </a:r>
          </a:p>
          <a:p>
            <a:pPr marL="630000" marR="0" lvl="2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SzPct val="92000"/>
              <a:tabLst/>
              <a:defRPr/>
            </a:pPr>
            <a:r>
              <a:rPr kumimoji="0" lang="tr-TR" sz="2200" b="0" i="0" u="none" strike="noStrike" kern="1200" cap="none" spc="0" normalizeH="0" baseline="0" noProof="0" dirty="0">
                <a:ln>
                  <a:noFill/>
                </a:ln>
                <a:solidFill>
                  <a:srgbClr val="3D3D3D"/>
                </a:solidFill>
                <a:effectLst/>
                <a:uLnTx/>
                <a:uFillTx/>
                <a:ea typeface="+mn-ea"/>
                <a:cs typeface="+mn-cs"/>
              </a:rPr>
              <a:t>Kesinleşmiş sosyal güvenlik prim borçlarının olup olmadığı </a:t>
            </a:r>
          </a:p>
          <a:p>
            <a:pPr marL="630000" marR="0" lvl="2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SzPct val="92000"/>
              <a:tabLst/>
              <a:defRPr/>
            </a:pPr>
            <a:r>
              <a:rPr kumimoji="0" lang="tr-TR" sz="2200" b="0" i="0" u="none" strike="noStrike" kern="1200" cap="none" spc="0" normalizeH="0" baseline="0" noProof="0" dirty="0">
                <a:ln>
                  <a:noFill/>
                </a:ln>
                <a:solidFill>
                  <a:srgbClr val="3D3D3D"/>
                </a:solidFill>
                <a:effectLst/>
                <a:uLnTx/>
                <a:uFillTx/>
                <a:ea typeface="+mn-ea"/>
                <a:cs typeface="+mn-cs"/>
              </a:rPr>
              <a:t>kontrol </a:t>
            </a:r>
            <a:r>
              <a:rPr kumimoji="0" lang="tr-TR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3D3D3D"/>
                </a:solidFill>
                <a:effectLst/>
                <a:uLnTx/>
                <a:uFillTx/>
                <a:ea typeface="+mn-ea"/>
                <a:cs typeface="+mn-cs"/>
              </a:rPr>
              <a:t>ed</a:t>
            </a:r>
            <a:r>
              <a:rPr lang="tr-TR" sz="2200" dirty="0" err="1">
                <a:solidFill>
                  <a:srgbClr val="3D3D3D"/>
                </a:solidFill>
              </a:rPr>
              <a:t>ilir</a:t>
            </a:r>
            <a:r>
              <a:rPr lang="tr-TR" sz="2200" dirty="0">
                <a:solidFill>
                  <a:srgbClr val="3D3D3D"/>
                </a:solidFill>
              </a:rPr>
              <a:t>.</a:t>
            </a:r>
            <a:endParaRPr kumimoji="0" lang="tr-TR" sz="2200" b="0" i="0" u="none" strike="noStrike" kern="1200" cap="none" spc="0" normalizeH="0" baseline="0" noProof="0" dirty="0">
              <a:ln>
                <a:noFill/>
              </a:ln>
              <a:solidFill>
                <a:srgbClr val="3D3D3D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B42EB307-091C-1026-FD86-02DA8F5EB1CC}"/>
              </a:ext>
            </a:extLst>
          </p:cNvPr>
          <p:cNvSpPr txBox="1"/>
          <p:nvPr/>
        </p:nvSpPr>
        <p:spPr>
          <a:xfrm>
            <a:off x="0" y="111479"/>
            <a:ext cx="7259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chemeClr val="bg1"/>
                </a:solidFill>
              </a:rPr>
              <a:t>ELEKTRONİK KAMU ALIMLARI SİSTEMİ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5C9D43D9-129F-B61E-5A34-BEAF5CD089B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3265" y="2360645"/>
            <a:ext cx="2603241" cy="3616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692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dörtgen 14"/>
          <p:cNvSpPr/>
          <p:nvPr/>
        </p:nvSpPr>
        <p:spPr>
          <a:xfrm>
            <a:off x="0" y="732482"/>
            <a:ext cx="7084381" cy="336022"/>
          </a:xfrm>
          <a:custGeom>
            <a:avLst/>
            <a:gdLst>
              <a:gd name="connsiteX0" fmla="*/ 0 w 7084381"/>
              <a:gd name="connsiteY0" fmla="*/ 0 h 336022"/>
              <a:gd name="connsiteX1" fmla="*/ 7084381 w 7084381"/>
              <a:gd name="connsiteY1" fmla="*/ 0 h 336022"/>
              <a:gd name="connsiteX2" fmla="*/ 7084381 w 7084381"/>
              <a:gd name="connsiteY2" fmla="*/ 336022 h 336022"/>
              <a:gd name="connsiteX3" fmla="*/ 0 w 7084381"/>
              <a:gd name="connsiteY3" fmla="*/ 336022 h 336022"/>
              <a:gd name="connsiteX4" fmla="*/ 0 w 7084381"/>
              <a:gd name="connsiteY4" fmla="*/ 0 h 336022"/>
              <a:gd name="connsiteX0" fmla="*/ 0 w 7084381"/>
              <a:gd name="connsiteY0" fmla="*/ 0 h 336022"/>
              <a:gd name="connsiteX1" fmla="*/ 7084381 w 7084381"/>
              <a:gd name="connsiteY1" fmla="*/ 0 h 336022"/>
              <a:gd name="connsiteX2" fmla="*/ 6897950 w 7084381"/>
              <a:gd name="connsiteY2" fmla="*/ 273878 h 336022"/>
              <a:gd name="connsiteX3" fmla="*/ 0 w 7084381"/>
              <a:gd name="connsiteY3" fmla="*/ 336022 h 336022"/>
              <a:gd name="connsiteX4" fmla="*/ 0 w 7084381"/>
              <a:gd name="connsiteY4" fmla="*/ 0 h 336022"/>
              <a:gd name="connsiteX0" fmla="*/ 0 w 7084381"/>
              <a:gd name="connsiteY0" fmla="*/ 0 h 336022"/>
              <a:gd name="connsiteX1" fmla="*/ 7084381 w 7084381"/>
              <a:gd name="connsiteY1" fmla="*/ 0 h 336022"/>
              <a:gd name="connsiteX2" fmla="*/ 6897950 w 7084381"/>
              <a:gd name="connsiteY2" fmla="*/ 291633 h 336022"/>
              <a:gd name="connsiteX3" fmla="*/ 0 w 7084381"/>
              <a:gd name="connsiteY3" fmla="*/ 336022 h 336022"/>
              <a:gd name="connsiteX4" fmla="*/ 0 w 7084381"/>
              <a:gd name="connsiteY4" fmla="*/ 0 h 336022"/>
              <a:gd name="connsiteX0" fmla="*/ 0 w 7084381"/>
              <a:gd name="connsiteY0" fmla="*/ 0 h 336022"/>
              <a:gd name="connsiteX1" fmla="*/ 7084381 w 7084381"/>
              <a:gd name="connsiteY1" fmla="*/ 0 h 336022"/>
              <a:gd name="connsiteX2" fmla="*/ 6897950 w 7084381"/>
              <a:gd name="connsiteY2" fmla="*/ 309389 h 336022"/>
              <a:gd name="connsiteX3" fmla="*/ 0 w 7084381"/>
              <a:gd name="connsiteY3" fmla="*/ 336022 h 336022"/>
              <a:gd name="connsiteX4" fmla="*/ 0 w 7084381"/>
              <a:gd name="connsiteY4" fmla="*/ 0 h 336022"/>
              <a:gd name="connsiteX0" fmla="*/ 0 w 7084381"/>
              <a:gd name="connsiteY0" fmla="*/ 0 h 336022"/>
              <a:gd name="connsiteX1" fmla="*/ 7084381 w 7084381"/>
              <a:gd name="connsiteY1" fmla="*/ 0 h 336022"/>
              <a:gd name="connsiteX2" fmla="*/ 6960094 w 7084381"/>
              <a:gd name="connsiteY2" fmla="*/ 318267 h 336022"/>
              <a:gd name="connsiteX3" fmla="*/ 0 w 7084381"/>
              <a:gd name="connsiteY3" fmla="*/ 336022 h 336022"/>
              <a:gd name="connsiteX4" fmla="*/ 0 w 7084381"/>
              <a:gd name="connsiteY4" fmla="*/ 0 h 336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84381" h="336022">
                <a:moveTo>
                  <a:pt x="0" y="0"/>
                </a:moveTo>
                <a:lnTo>
                  <a:pt x="7084381" y="0"/>
                </a:lnTo>
                <a:lnTo>
                  <a:pt x="6960094" y="318267"/>
                </a:lnTo>
                <a:lnTo>
                  <a:pt x="0" y="336022"/>
                </a:lnTo>
                <a:lnTo>
                  <a:pt x="0" y="0"/>
                </a:lnTo>
                <a:close/>
              </a:path>
            </a:pathLst>
          </a:custGeom>
          <a:solidFill>
            <a:srgbClr val="B63E3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defTabSz="457200"/>
            <a:r>
              <a:rPr lang="tr-TR" sz="1600" b="1" dirty="0">
                <a:solidFill>
                  <a:prstClr val="white"/>
                </a:solidFill>
              </a:rPr>
              <a:t>E-İhale - Tekliflerin Açılması </a:t>
            </a:r>
            <a:endParaRPr lang="tr-TR" sz="1600" b="1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Metin kutusu 1">
            <a:extLst>
              <a:ext uri="{FF2B5EF4-FFF2-40B4-BE49-F238E27FC236}">
                <a16:creationId xmlns:a16="http://schemas.microsoft.com/office/drawing/2014/main" id="{0D4901F1-B014-43C0-BEA9-69D9684EE889}"/>
              </a:ext>
            </a:extLst>
          </p:cNvPr>
          <p:cNvSpPr txBox="1"/>
          <p:nvPr/>
        </p:nvSpPr>
        <p:spPr>
          <a:xfrm>
            <a:off x="113937" y="846754"/>
            <a:ext cx="8621486" cy="3739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just" defTabSz="457200" rtl="0" eaLnBrk="1" fontAlgn="auto" latinLnBrk="0" hangingPunct="1">
              <a:lnSpc>
                <a:spcPct val="100000"/>
              </a:lnSpc>
              <a:spcAft>
                <a:spcPts val="600"/>
              </a:spcAft>
              <a:buClr>
                <a:srgbClr val="8CB64A"/>
              </a:buClr>
              <a:buSzPct val="92000"/>
              <a:tabLst/>
              <a:defRPr/>
            </a:pPr>
            <a:endParaRPr kumimoji="0" lang="tr-TR" sz="2700" b="0" i="0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  <a:p>
            <a:pPr marL="306000" marR="0" lvl="0" indent="-306000" algn="just" defTabSz="457200" rtl="0" eaLnBrk="1" fontAlgn="auto" latinLnBrk="0" hangingPunct="1">
              <a:lnSpc>
                <a:spcPct val="100000"/>
              </a:lnSpc>
              <a:spcAft>
                <a:spcPts val="600"/>
              </a:spcAft>
              <a:buSzPct val="92000"/>
              <a:buFont typeface="Wingdings 2" panose="05020102010507070707" pitchFamily="18" charset="2"/>
              <a:buChar char=""/>
              <a:tabLst/>
              <a:defRPr/>
            </a:pPr>
            <a:r>
              <a:rPr kumimoji="0" lang="tr-TR" sz="2400" b="0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Bu aşamada yapılan tespitlere ilişkin hususlar ile yaklaşık maliyet tutarı, teklif verenler ile teklif fiyatları ve varsa açılamayan teklifler </a:t>
            </a:r>
            <a:r>
              <a:rPr kumimoji="0" lang="tr-TR" sz="24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tutanağa bağlanır</a:t>
            </a:r>
            <a:r>
              <a:rPr kumimoji="0" lang="tr-TR" sz="2400" b="0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.</a:t>
            </a:r>
          </a:p>
          <a:p>
            <a:pPr marL="306000" marR="0" lvl="0" indent="-306000" algn="just" defTabSz="457200" rtl="0" eaLnBrk="1" fontAlgn="auto" latinLnBrk="0" hangingPunct="1">
              <a:lnSpc>
                <a:spcPct val="100000"/>
              </a:lnSpc>
              <a:spcAft>
                <a:spcPts val="600"/>
              </a:spcAft>
              <a:buSzPct val="92000"/>
              <a:buFont typeface="Wingdings 2" panose="05020102010507070707" pitchFamily="18" charset="2"/>
              <a:buChar char=""/>
              <a:tabLst/>
              <a:defRPr/>
            </a:pPr>
            <a:endParaRPr kumimoji="0" lang="tr-TR" sz="2400" b="0" i="0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  <a:p>
            <a:pPr marL="306000" marR="0" lvl="0" indent="-306000" algn="just" defTabSz="457200" rtl="0" eaLnBrk="1" fontAlgn="auto" latinLnBrk="0" hangingPunct="1">
              <a:lnSpc>
                <a:spcPct val="100000"/>
              </a:lnSpc>
              <a:spcAft>
                <a:spcPts val="600"/>
              </a:spcAft>
              <a:buSzPct val="92000"/>
              <a:buFont typeface="Wingdings 2" panose="05020102010507070707" pitchFamily="18" charset="2"/>
              <a:buChar char=""/>
              <a:tabLst/>
              <a:defRPr/>
            </a:pPr>
            <a:r>
              <a:rPr kumimoji="0" lang="tr-TR" sz="2400" b="1" i="0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+mn-ea"/>
                <a:cs typeface="+mn-cs"/>
              </a:rPr>
              <a:t>Tekliflerin açılmasına ilişkin tutanak</a:t>
            </a:r>
            <a:r>
              <a:rPr kumimoji="0" lang="tr-TR" sz="2400" b="0" i="0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tr-TR" sz="2400" b="0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isteklilere bildirilir. </a:t>
            </a:r>
          </a:p>
          <a:p>
            <a:pPr marL="763200" lvl="1" indent="-306000" algn="just" defTabSz="457200">
              <a:spcAft>
                <a:spcPts val="600"/>
              </a:spcAft>
              <a:buSzPct val="92000"/>
              <a:buFont typeface="Wingdings 2" panose="05020102010507070707" pitchFamily="18" charset="2"/>
              <a:buChar char=""/>
              <a:defRPr/>
            </a:pPr>
            <a:r>
              <a:rPr kumimoji="0" lang="tr-TR" sz="2000" b="0" i="0" strike="sng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Açılamayan E-Teklif Tutanağı</a:t>
            </a:r>
          </a:p>
          <a:p>
            <a:pPr marL="763200" lvl="1" indent="-306000" algn="just" defTabSz="457200">
              <a:spcAft>
                <a:spcPts val="600"/>
              </a:spcAft>
              <a:buSzPct val="92000"/>
              <a:buFont typeface="Wingdings 2" panose="05020102010507070707" pitchFamily="18" charset="2"/>
              <a:buChar char=""/>
              <a:defRPr/>
            </a:pPr>
            <a:r>
              <a:rPr kumimoji="0" lang="tr-TR" sz="2000" b="0" i="0" strike="sng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E-Teklif Açma ve Belge Kontrol Tutanağı</a:t>
            </a:r>
          </a:p>
          <a:p>
            <a:pPr marL="763200" lvl="1" indent="-306000" algn="just" defTabSz="457200">
              <a:spcAft>
                <a:spcPts val="600"/>
              </a:spcAft>
              <a:buSzPct val="92000"/>
              <a:buFont typeface="Wingdings 2" panose="05020102010507070707" pitchFamily="18" charset="2"/>
              <a:buChar char=""/>
              <a:defRPr/>
            </a:pPr>
            <a:r>
              <a:rPr kumimoji="0" lang="tr-TR" sz="2000" b="0" i="0" strike="sng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İsteklilerce Teklif Edilen Fiyatlar Tutanağı 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28A540CD-4987-2D02-E679-E8FA1D4658CB}"/>
              </a:ext>
            </a:extLst>
          </p:cNvPr>
          <p:cNvSpPr txBox="1"/>
          <p:nvPr/>
        </p:nvSpPr>
        <p:spPr>
          <a:xfrm>
            <a:off x="0" y="111479"/>
            <a:ext cx="7259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chemeClr val="bg1"/>
                </a:solidFill>
              </a:rPr>
              <a:t>ELEKTRONİK KAMU ALIMLARI SİSTEMİ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A9FE585C-5A6C-DF6E-C837-DD632CE48B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0049" y="4030802"/>
            <a:ext cx="2159311" cy="2159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418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dörtgen 14"/>
          <p:cNvSpPr/>
          <p:nvPr/>
        </p:nvSpPr>
        <p:spPr>
          <a:xfrm>
            <a:off x="0" y="732482"/>
            <a:ext cx="7084381" cy="336022"/>
          </a:xfrm>
          <a:custGeom>
            <a:avLst/>
            <a:gdLst>
              <a:gd name="connsiteX0" fmla="*/ 0 w 7084381"/>
              <a:gd name="connsiteY0" fmla="*/ 0 h 336022"/>
              <a:gd name="connsiteX1" fmla="*/ 7084381 w 7084381"/>
              <a:gd name="connsiteY1" fmla="*/ 0 h 336022"/>
              <a:gd name="connsiteX2" fmla="*/ 7084381 w 7084381"/>
              <a:gd name="connsiteY2" fmla="*/ 336022 h 336022"/>
              <a:gd name="connsiteX3" fmla="*/ 0 w 7084381"/>
              <a:gd name="connsiteY3" fmla="*/ 336022 h 336022"/>
              <a:gd name="connsiteX4" fmla="*/ 0 w 7084381"/>
              <a:gd name="connsiteY4" fmla="*/ 0 h 336022"/>
              <a:gd name="connsiteX0" fmla="*/ 0 w 7084381"/>
              <a:gd name="connsiteY0" fmla="*/ 0 h 336022"/>
              <a:gd name="connsiteX1" fmla="*/ 7084381 w 7084381"/>
              <a:gd name="connsiteY1" fmla="*/ 0 h 336022"/>
              <a:gd name="connsiteX2" fmla="*/ 6897950 w 7084381"/>
              <a:gd name="connsiteY2" fmla="*/ 273878 h 336022"/>
              <a:gd name="connsiteX3" fmla="*/ 0 w 7084381"/>
              <a:gd name="connsiteY3" fmla="*/ 336022 h 336022"/>
              <a:gd name="connsiteX4" fmla="*/ 0 w 7084381"/>
              <a:gd name="connsiteY4" fmla="*/ 0 h 336022"/>
              <a:gd name="connsiteX0" fmla="*/ 0 w 7084381"/>
              <a:gd name="connsiteY0" fmla="*/ 0 h 336022"/>
              <a:gd name="connsiteX1" fmla="*/ 7084381 w 7084381"/>
              <a:gd name="connsiteY1" fmla="*/ 0 h 336022"/>
              <a:gd name="connsiteX2" fmla="*/ 6897950 w 7084381"/>
              <a:gd name="connsiteY2" fmla="*/ 291633 h 336022"/>
              <a:gd name="connsiteX3" fmla="*/ 0 w 7084381"/>
              <a:gd name="connsiteY3" fmla="*/ 336022 h 336022"/>
              <a:gd name="connsiteX4" fmla="*/ 0 w 7084381"/>
              <a:gd name="connsiteY4" fmla="*/ 0 h 336022"/>
              <a:gd name="connsiteX0" fmla="*/ 0 w 7084381"/>
              <a:gd name="connsiteY0" fmla="*/ 0 h 336022"/>
              <a:gd name="connsiteX1" fmla="*/ 7084381 w 7084381"/>
              <a:gd name="connsiteY1" fmla="*/ 0 h 336022"/>
              <a:gd name="connsiteX2" fmla="*/ 6897950 w 7084381"/>
              <a:gd name="connsiteY2" fmla="*/ 309389 h 336022"/>
              <a:gd name="connsiteX3" fmla="*/ 0 w 7084381"/>
              <a:gd name="connsiteY3" fmla="*/ 336022 h 336022"/>
              <a:gd name="connsiteX4" fmla="*/ 0 w 7084381"/>
              <a:gd name="connsiteY4" fmla="*/ 0 h 336022"/>
              <a:gd name="connsiteX0" fmla="*/ 0 w 7084381"/>
              <a:gd name="connsiteY0" fmla="*/ 0 h 336022"/>
              <a:gd name="connsiteX1" fmla="*/ 7084381 w 7084381"/>
              <a:gd name="connsiteY1" fmla="*/ 0 h 336022"/>
              <a:gd name="connsiteX2" fmla="*/ 6960094 w 7084381"/>
              <a:gd name="connsiteY2" fmla="*/ 318267 h 336022"/>
              <a:gd name="connsiteX3" fmla="*/ 0 w 7084381"/>
              <a:gd name="connsiteY3" fmla="*/ 336022 h 336022"/>
              <a:gd name="connsiteX4" fmla="*/ 0 w 7084381"/>
              <a:gd name="connsiteY4" fmla="*/ 0 h 336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84381" h="336022">
                <a:moveTo>
                  <a:pt x="0" y="0"/>
                </a:moveTo>
                <a:lnTo>
                  <a:pt x="7084381" y="0"/>
                </a:lnTo>
                <a:lnTo>
                  <a:pt x="6960094" y="318267"/>
                </a:lnTo>
                <a:lnTo>
                  <a:pt x="0" y="336022"/>
                </a:lnTo>
                <a:lnTo>
                  <a:pt x="0" y="0"/>
                </a:lnTo>
                <a:close/>
              </a:path>
            </a:pathLst>
          </a:custGeom>
          <a:solidFill>
            <a:srgbClr val="B63E3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defTabSz="457200"/>
            <a:r>
              <a:rPr lang="tr-TR" sz="1600" b="1" dirty="0">
                <a:solidFill>
                  <a:prstClr val="white"/>
                </a:solidFill>
              </a:rPr>
              <a:t>E-İhale - Tekliflerin Açılması </a:t>
            </a:r>
            <a:endParaRPr lang="tr-TR" sz="1600" b="1" dirty="0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8" name="Nesne 7">
            <a:extLst>
              <a:ext uri="{FF2B5EF4-FFF2-40B4-BE49-F238E27FC236}">
                <a16:creationId xmlns:a16="http://schemas.microsoft.com/office/drawing/2014/main" id="{7F7E3311-01E1-49BF-9FA6-71B4136BC5F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5787526"/>
              </p:ext>
            </p:extLst>
          </p:nvPr>
        </p:nvGraphicFramePr>
        <p:xfrm>
          <a:off x="187789" y="1166287"/>
          <a:ext cx="8245010" cy="48463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Belge" r:id="rId3" imgW="8906542" imgH="5603155" progId="Word.Document.12">
                  <p:embed/>
                </p:oleObj>
              </mc:Choice>
              <mc:Fallback>
                <p:oleObj name="Belge" r:id="rId3" imgW="8906542" imgH="5603155" progId="Word.Document.12">
                  <p:embed/>
                  <p:pic>
                    <p:nvPicPr>
                      <p:cNvPr id="8" name="Nesne 7">
                        <a:extLst>
                          <a:ext uri="{FF2B5EF4-FFF2-40B4-BE49-F238E27FC236}">
                            <a16:creationId xmlns:a16="http://schemas.microsoft.com/office/drawing/2014/main" id="{7F7E3311-01E1-49BF-9FA6-71B4136BC5F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7789" y="1166287"/>
                        <a:ext cx="8245010" cy="48463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Metin kutusu 1">
            <a:extLst>
              <a:ext uri="{FF2B5EF4-FFF2-40B4-BE49-F238E27FC236}">
                <a16:creationId xmlns:a16="http://schemas.microsoft.com/office/drawing/2014/main" id="{91BFC96B-C27C-C6B3-1EB9-8B64862830F9}"/>
              </a:ext>
            </a:extLst>
          </p:cNvPr>
          <p:cNvSpPr txBox="1"/>
          <p:nvPr/>
        </p:nvSpPr>
        <p:spPr>
          <a:xfrm>
            <a:off x="0" y="111479"/>
            <a:ext cx="7259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chemeClr val="bg1"/>
                </a:solidFill>
              </a:rPr>
              <a:t>ELEKTRONİK KAMU ALIMLARI SİSTEMİ</a:t>
            </a:r>
          </a:p>
        </p:txBody>
      </p:sp>
    </p:spTree>
    <p:extLst>
      <p:ext uri="{BB962C8B-B14F-4D97-AF65-F5344CB8AC3E}">
        <p14:creationId xmlns:p14="http://schemas.microsoft.com/office/powerpoint/2010/main" val="2413388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dörtgen 14"/>
          <p:cNvSpPr/>
          <p:nvPr/>
        </p:nvSpPr>
        <p:spPr>
          <a:xfrm>
            <a:off x="0" y="732482"/>
            <a:ext cx="7084381" cy="336022"/>
          </a:xfrm>
          <a:custGeom>
            <a:avLst/>
            <a:gdLst>
              <a:gd name="connsiteX0" fmla="*/ 0 w 7084381"/>
              <a:gd name="connsiteY0" fmla="*/ 0 h 336022"/>
              <a:gd name="connsiteX1" fmla="*/ 7084381 w 7084381"/>
              <a:gd name="connsiteY1" fmla="*/ 0 h 336022"/>
              <a:gd name="connsiteX2" fmla="*/ 7084381 w 7084381"/>
              <a:gd name="connsiteY2" fmla="*/ 336022 h 336022"/>
              <a:gd name="connsiteX3" fmla="*/ 0 w 7084381"/>
              <a:gd name="connsiteY3" fmla="*/ 336022 h 336022"/>
              <a:gd name="connsiteX4" fmla="*/ 0 w 7084381"/>
              <a:gd name="connsiteY4" fmla="*/ 0 h 336022"/>
              <a:gd name="connsiteX0" fmla="*/ 0 w 7084381"/>
              <a:gd name="connsiteY0" fmla="*/ 0 h 336022"/>
              <a:gd name="connsiteX1" fmla="*/ 7084381 w 7084381"/>
              <a:gd name="connsiteY1" fmla="*/ 0 h 336022"/>
              <a:gd name="connsiteX2" fmla="*/ 6897950 w 7084381"/>
              <a:gd name="connsiteY2" fmla="*/ 273878 h 336022"/>
              <a:gd name="connsiteX3" fmla="*/ 0 w 7084381"/>
              <a:gd name="connsiteY3" fmla="*/ 336022 h 336022"/>
              <a:gd name="connsiteX4" fmla="*/ 0 w 7084381"/>
              <a:gd name="connsiteY4" fmla="*/ 0 h 336022"/>
              <a:gd name="connsiteX0" fmla="*/ 0 w 7084381"/>
              <a:gd name="connsiteY0" fmla="*/ 0 h 336022"/>
              <a:gd name="connsiteX1" fmla="*/ 7084381 w 7084381"/>
              <a:gd name="connsiteY1" fmla="*/ 0 h 336022"/>
              <a:gd name="connsiteX2" fmla="*/ 6897950 w 7084381"/>
              <a:gd name="connsiteY2" fmla="*/ 291633 h 336022"/>
              <a:gd name="connsiteX3" fmla="*/ 0 w 7084381"/>
              <a:gd name="connsiteY3" fmla="*/ 336022 h 336022"/>
              <a:gd name="connsiteX4" fmla="*/ 0 w 7084381"/>
              <a:gd name="connsiteY4" fmla="*/ 0 h 336022"/>
              <a:gd name="connsiteX0" fmla="*/ 0 w 7084381"/>
              <a:gd name="connsiteY0" fmla="*/ 0 h 336022"/>
              <a:gd name="connsiteX1" fmla="*/ 7084381 w 7084381"/>
              <a:gd name="connsiteY1" fmla="*/ 0 h 336022"/>
              <a:gd name="connsiteX2" fmla="*/ 6897950 w 7084381"/>
              <a:gd name="connsiteY2" fmla="*/ 309389 h 336022"/>
              <a:gd name="connsiteX3" fmla="*/ 0 w 7084381"/>
              <a:gd name="connsiteY3" fmla="*/ 336022 h 336022"/>
              <a:gd name="connsiteX4" fmla="*/ 0 w 7084381"/>
              <a:gd name="connsiteY4" fmla="*/ 0 h 336022"/>
              <a:gd name="connsiteX0" fmla="*/ 0 w 7084381"/>
              <a:gd name="connsiteY0" fmla="*/ 0 h 336022"/>
              <a:gd name="connsiteX1" fmla="*/ 7084381 w 7084381"/>
              <a:gd name="connsiteY1" fmla="*/ 0 h 336022"/>
              <a:gd name="connsiteX2" fmla="*/ 6960094 w 7084381"/>
              <a:gd name="connsiteY2" fmla="*/ 318267 h 336022"/>
              <a:gd name="connsiteX3" fmla="*/ 0 w 7084381"/>
              <a:gd name="connsiteY3" fmla="*/ 336022 h 336022"/>
              <a:gd name="connsiteX4" fmla="*/ 0 w 7084381"/>
              <a:gd name="connsiteY4" fmla="*/ 0 h 336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84381" h="336022">
                <a:moveTo>
                  <a:pt x="0" y="0"/>
                </a:moveTo>
                <a:lnTo>
                  <a:pt x="7084381" y="0"/>
                </a:lnTo>
                <a:lnTo>
                  <a:pt x="6960094" y="318267"/>
                </a:lnTo>
                <a:lnTo>
                  <a:pt x="0" y="336022"/>
                </a:lnTo>
                <a:lnTo>
                  <a:pt x="0" y="0"/>
                </a:lnTo>
                <a:close/>
              </a:path>
            </a:pathLst>
          </a:custGeom>
          <a:solidFill>
            <a:srgbClr val="B63E3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defTabSz="457200"/>
            <a:r>
              <a:rPr lang="tr-TR" sz="1600" b="1" dirty="0">
                <a:solidFill>
                  <a:prstClr val="white"/>
                </a:solidFill>
              </a:rPr>
              <a:t>E-İhale - Tekliflerin Değerlendirilmesi</a:t>
            </a:r>
            <a:endParaRPr lang="tr-TR" sz="1600" b="1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Metin kutusu 1">
            <a:extLst>
              <a:ext uri="{FF2B5EF4-FFF2-40B4-BE49-F238E27FC236}">
                <a16:creationId xmlns:a16="http://schemas.microsoft.com/office/drawing/2014/main" id="{0D4901F1-B014-43C0-BEA9-69D9684EE889}"/>
              </a:ext>
            </a:extLst>
          </p:cNvPr>
          <p:cNvSpPr txBox="1"/>
          <p:nvPr/>
        </p:nvSpPr>
        <p:spPr>
          <a:xfrm>
            <a:off x="261257" y="732482"/>
            <a:ext cx="8448765" cy="55245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8CB64A"/>
              </a:buClr>
              <a:buSzPct val="92000"/>
              <a:buFont typeface="Arial" panose="020B0604020202020204" pitchFamily="34" charset="0"/>
              <a:buChar char="•"/>
              <a:tabLst/>
              <a:defRPr/>
            </a:pPr>
            <a:r>
              <a:rPr kumimoji="0" lang="tr-TR" sz="2700" b="0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  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92000"/>
              <a:buFont typeface="Arial" panose="020B0604020202020204" pitchFamily="34" charset="0"/>
              <a:buChar char="•"/>
              <a:tabLst/>
              <a:defRPr/>
            </a:pPr>
            <a:r>
              <a:rPr kumimoji="0" lang="tr-TR" sz="2300" b="0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Teklifler açıldıktan sonra, </a:t>
            </a:r>
            <a:r>
              <a:rPr kumimoji="0" lang="tr-TR" sz="23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tekliflerin açıldığı aşamada uygun bulunmayan teklifler </a:t>
            </a:r>
            <a:r>
              <a:rPr kumimoji="0" lang="tr-TR" sz="2300" b="1" i="0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değerlendirme dışı bırakılır</a:t>
            </a:r>
            <a:r>
              <a:rPr kumimoji="0" lang="tr-TR" sz="2300" b="0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. 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92000"/>
              <a:buFont typeface="Arial" panose="020B0604020202020204" pitchFamily="34" charset="0"/>
              <a:buChar char="•"/>
              <a:tabLst/>
              <a:defRPr/>
            </a:pPr>
            <a:r>
              <a:rPr kumimoji="0" lang="tr-TR" sz="23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Pazarlık usulüyle </a:t>
            </a:r>
            <a:r>
              <a:rPr kumimoji="0" lang="tr-TR" sz="2300" b="0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yapılan ihalelerde son fiyat tekliflerinin alınması işlemi, </a:t>
            </a:r>
            <a:r>
              <a:rPr kumimoji="0" lang="tr-TR" sz="23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elektronik eksiltme</a:t>
            </a:r>
            <a:r>
              <a:rPr kumimoji="0" lang="tr-TR" sz="2300" b="0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yapılan ihalelerde ise eksiltme işlemleri; </a:t>
            </a:r>
            <a:r>
              <a:rPr kumimoji="0" lang="tr-TR" sz="2300" b="1" i="0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teklifi bu aşamada değerlendirme dışı bırakılmayan istekliler davet edilerek gerçekleştirilir. </a:t>
            </a:r>
          </a:p>
          <a:p>
            <a:pPr marL="342900" indent="-342900" algn="just" defTabSz="457200">
              <a:spcBef>
                <a:spcPts val="600"/>
              </a:spcBef>
              <a:spcAft>
                <a:spcPts val="600"/>
              </a:spcAft>
              <a:buSzPct val="92000"/>
              <a:buFont typeface="Arial" panose="020B0604020202020204" pitchFamily="34" charset="0"/>
              <a:buChar char="•"/>
              <a:defRPr/>
            </a:pPr>
            <a:r>
              <a:rPr lang="tr-TR" sz="2300" dirty="0"/>
              <a:t>V</a:t>
            </a:r>
            <a:r>
              <a:rPr kumimoji="0" lang="tr-TR" sz="2300" b="0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arsa </a:t>
            </a:r>
            <a:r>
              <a:rPr lang="tr-TR" sz="2300" b="1" dirty="0">
                <a:solidFill>
                  <a:srgbClr val="C00000"/>
                </a:solidFill>
              </a:rPr>
              <a:t>fiyat dışı unsur değerlendirme işlemi de </a:t>
            </a:r>
            <a:r>
              <a:rPr kumimoji="0" lang="tr-TR" sz="2300" b="0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bu aşamada gerçekleştirilir.</a:t>
            </a:r>
            <a:endParaRPr kumimoji="0" lang="tr-TR" sz="2300" b="1" i="0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92000"/>
              <a:buFont typeface="Arial" panose="020B0604020202020204" pitchFamily="34" charset="0"/>
              <a:buChar char="•"/>
              <a:tabLst/>
              <a:defRPr/>
            </a:pPr>
            <a:r>
              <a:rPr kumimoji="0" lang="tr-TR" sz="2300" b="1" i="0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EA1 ve EA2 teklif olması öngörülen </a:t>
            </a:r>
            <a:r>
              <a:rPr kumimoji="0" lang="tr-TR" sz="23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tekliflerin değerlendirilmesine geçilir. ADT sorgulaması yapılacaksa  </a:t>
            </a:r>
            <a:r>
              <a:rPr kumimoji="0" lang="tr-TR" sz="2300" b="1" i="0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SD altındaki tekliflerin tamamı </a:t>
            </a:r>
            <a:r>
              <a:rPr kumimoji="0" lang="tr-TR" sz="23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değerlendirilir.</a:t>
            </a:r>
          </a:p>
          <a:p>
            <a:pPr marR="0" lvl="0" algn="just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8CB64A"/>
              </a:buClr>
              <a:buSzPct val="92000"/>
              <a:tabLst/>
              <a:defRPr/>
            </a:pPr>
            <a:endParaRPr kumimoji="0" lang="tr-TR" sz="2300" b="0" i="0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46E35A07-D461-B248-3B25-D980FE557C32}"/>
              </a:ext>
            </a:extLst>
          </p:cNvPr>
          <p:cNvSpPr txBox="1"/>
          <p:nvPr/>
        </p:nvSpPr>
        <p:spPr>
          <a:xfrm>
            <a:off x="0" y="111479"/>
            <a:ext cx="7259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chemeClr val="bg1"/>
                </a:solidFill>
              </a:rPr>
              <a:t>ELEKTRONİK KAMU ALIMLARI SİSTEMİ</a:t>
            </a:r>
          </a:p>
        </p:txBody>
      </p:sp>
    </p:spTree>
    <p:extLst>
      <p:ext uri="{BB962C8B-B14F-4D97-AF65-F5344CB8AC3E}">
        <p14:creationId xmlns:p14="http://schemas.microsoft.com/office/powerpoint/2010/main" val="1160894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dörtgen 14"/>
          <p:cNvSpPr/>
          <p:nvPr/>
        </p:nvSpPr>
        <p:spPr>
          <a:xfrm>
            <a:off x="0" y="732482"/>
            <a:ext cx="7084381" cy="336022"/>
          </a:xfrm>
          <a:custGeom>
            <a:avLst/>
            <a:gdLst>
              <a:gd name="connsiteX0" fmla="*/ 0 w 7084381"/>
              <a:gd name="connsiteY0" fmla="*/ 0 h 336022"/>
              <a:gd name="connsiteX1" fmla="*/ 7084381 w 7084381"/>
              <a:gd name="connsiteY1" fmla="*/ 0 h 336022"/>
              <a:gd name="connsiteX2" fmla="*/ 7084381 w 7084381"/>
              <a:gd name="connsiteY2" fmla="*/ 336022 h 336022"/>
              <a:gd name="connsiteX3" fmla="*/ 0 w 7084381"/>
              <a:gd name="connsiteY3" fmla="*/ 336022 h 336022"/>
              <a:gd name="connsiteX4" fmla="*/ 0 w 7084381"/>
              <a:gd name="connsiteY4" fmla="*/ 0 h 336022"/>
              <a:gd name="connsiteX0" fmla="*/ 0 w 7084381"/>
              <a:gd name="connsiteY0" fmla="*/ 0 h 336022"/>
              <a:gd name="connsiteX1" fmla="*/ 7084381 w 7084381"/>
              <a:gd name="connsiteY1" fmla="*/ 0 h 336022"/>
              <a:gd name="connsiteX2" fmla="*/ 6897950 w 7084381"/>
              <a:gd name="connsiteY2" fmla="*/ 273878 h 336022"/>
              <a:gd name="connsiteX3" fmla="*/ 0 w 7084381"/>
              <a:gd name="connsiteY3" fmla="*/ 336022 h 336022"/>
              <a:gd name="connsiteX4" fmla="*/ 0 w 7084381"/>
              <a:gd name="connsiteY4" fmla="*/ 0 h 336022"/>
              <a:gd name="connsiteX0" fmla="*/ 0 w 7084381"/>
              <a:gd name="connsiteY0" fmla="*/ 0 h 336022"/>
              <a:gd name="connsiteX1" fmla="*/ 7084381 w 7084381"/>
              <a:gd name="connsiteY1" fmla="*/ 0 h 336022"/>
              <a:gd name="connsiteX2" fmla="*/ 6897950 w 7084381"/>
              <a:gd name="connsiteY2" fmla="*/ 291633 h 336022"/>
              <a:gd name="connsiteX3" fmla="*/ 0 w 7084381"/>
              <a:gd name="connsiteY3" fmla="*/ 336022 h 336022"/>
              <a:gd name="connsiteX4" fmla="*/ 0 w 7084381"/>
              <a:gd name="connsiteY4" fmla="*/ 0 h 336022"/>
              <a:gd name="connsiteX0" fmla="*/ 0 w 7084381"/>
              <a:gd name="connsiteY0" fmla="*/ 0 h 336022"/>
              <a:gd name="connsiteX1" fmla="*/ 7084381 w 7084381"/>
              <a:gd name="connsiteY1" fmla="*/ 0 h 336022"/>
              <a:gd name="connsiteX2" fmla="*/ 6897950 w 7084381"/>
              <a:gd name="connsiteY2" fmla="*/ 309389 h 336022"/>
              <a:gd name="connsiteX3" fmla="*/ 0 w 7084381"/>
              <a:gd name="connsiteY3" fmla="*/ 336022 h 336022"/>
              <a:gd name="connsiteX4" fmla="*/ 0 w 7084381"/>
              <a:gd name="connsiteY4" fmla="*/ 0 h 336022"/>
              <a:gd name="connsiteX0" fmla="*/ 0 w 7084381"/>
              <a:gd name="connsiteY0" fmla="*/ 0 h 336022"/>
              <a:gd name="connsiteX1" fmla="*/ 7084381 w 7084381"/>
              <a:gd name="connsiteY1" fmla="*/ 0 h 336022"/>
              <a:gd name="connsiteX2" fmla="*/ 6960094 w 7084381"/>
              <a:gd name="connsiteY2" fmla="*/ 318267 h 336022"/>
              <a:gd name="connsiteX3" fmla="*/ 0 w 7084381"/>
              <a:gd name="connsiteY3" fmla="*/ 336022 h 336022"/>
              <a:gd name="connsiteX4" fmla="*/ 0 w 7084381"/>
              <a:gd name="connsiteY4" fmla="*/ 0 h 336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84381" h="336022">
                <a:moveTo>
                  <a:pt x="0" y="0"/>
                </a:moveTo>
                <a:lnTo>
                  <a:pt x="7084381" y="0"/>
                </a:lnTo>
                <a:lnTo>
                  <a:pt x="6960094" y="318267"/>
                </a:lnTo>
                <a:lnTo>
                  <a:pt x="0" y="336022"/>
                </a:lnTo>
                <a:lnTo>
                  <a:pt x="0" y="0"/>
                </a:lnTo>
                <a:close/>
              </a:path>
            </a:pathLst>
          </a:custGeom>
          <a:solidFill>
            <a:srgbClr val="B63E3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defTabSz="457200"/>
            <a:r>
              <a:rPr lang="tr-TR" sz="1600" b="1" dirty="0">
                <a:solidFill>
                  <a:prstClr val="white"/>
                </a:solidFill>
              </a:rPr>
              <a:t>E-İhale - Tekliflerin Değerlendirilmesi</a:t>
            </a:r>
            <a:endParaRPr lang="tr-TR" sz="1600" b="1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Metin kutusu 1">
            <a:extLst>
              <a:ext uri="{FF2B5EF4-FFF2-40B4-BE49-F238E27FC236}">
                <a16:creationId xmlns:a16="http://schemas.microsoft.com/office/drawing/2014/main" id="{0D4901F1-B014-43C0-BEA9-69D9684EE889}"/>
              </a:ext>
            </a:extLst>
          </p:cNvPr>
          <p:cNvSpPr txBox="1"/>
          <p:nvPr/>
        </p:nvSpPr>
        <p:spPr>
          <a:xfrm>
            <a:off x="270587" y="732482"/>
            <a:ext cx="8447901" cy="53091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just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8CB64A"/>
              </a:buClr>
              <a:buSzPct val="92000"/>
              <a:tabLst/>
              <a:defRPr/>
            </a:pPr>
            <a:endParaRPr kumimoji="0" lang="tr-TR" sz="2700" b="0" i="0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92000"/>
              <a:buFont typeface="Wingdings" panose="05000000000000000000" pitchFamily="2" charset="2"/>
              <a:buChar char="§"/>
              <a:tabLst/>
              <a:defRPr/>
            </a:pPr>
            <a:r>
              <a:rPr kumimoji="0" lang="tr-TR" sz="2500" b="0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İKB ye aktarılan bilgi ve belgelerden; </a:t>
            </a:r>
          </a:p>
          <a:p>
            <a:pPr marL="972900" marR="0" lvl="2" indent="-342900" algn="just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92000"/>
              <a:buFont typeface="Wingdings" panose="05000000000000000000" pitchFamily="2" charset="2"/>
              <a:buChar char="§"/>
              <a:tabLst/>
              <a:defRPr/>
            </a:pPr>
            <a:r>
              <a:rPr kumimoji="0" lang="tr-TR" sz="2100" b="0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Entegrasyonlar aracılığıyla veya EKAP ya da diğer kamu kurum ve kuruluşları ile kamu kurumu niteliğindeki meslek kuruluşlarının internet sayfası üzerinden erişilebilenlerin </a:t>
            </a:r>
            <a:r>
              <a:rPr kumimoji="0" lang="tr-TR" sz="2100" b="1" i="0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+mn-ea"/>
                <a:cs typeface="+mn-cs"/>
              </a:rPr>
              <a:t>teyit işlemi gerçekleştirilir</a:t>
            </a:r>
            <a:r>
              <a:rPr kumimoji="0" lang="tr-TR" sz="21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.</a:t>
            </a:r>
            <a:r>
              <a:rPr kumimoji="0" lang="tr-TR" sz="2100" b="0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</a:t>
            </a:r>
            <a:endParaRPr kumimoji="0" lang="tr-TR" sz="2500" b="0" i="0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  <a:p>
            <a:pPr marL="972900" marR="0" lvl="2" indent="-342900" algn="just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92000"/>
              <a:buFont typeface="Wingdings" panose="05000000000000000000" pitchFamily="2" charset="2"/>
              <a:buChar char="§"/>
              <a:tabLst/>
              <a:defRPr/>
            </a:pPr>
            <a:r>
              <a:rPr kumimoji="0" lang="tr-TR" sz="2100" b="0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Bunların dışında İKB ye aktarılan belgelerden </a:t>
            </a:r>
            <a:r>
              <a:rPr kumimoji="0" lang="tr-TR" sz="21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teyit edilemeyenler</a:t>
            </a:r>
            <a:r>
              <a:rPr kumimoji="0" lang="tr-TR" sz="2100" b="0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, </a:t>
            </a:r>
            <a:r>
              <a:rPr kumimoji="0" lang="tr-TR" sz="2100" b="1" i="0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+mn-ea"/>
                <a:cs typeface="+mn-cs"/>
              </a:rPr>
              <a:t>bu haliyle değerlendirmeye esas alınır </a:t>
            </a:r>
            <a:r>
              <a:rPr kumimoji="0" lang="tr-TR" sz="2100" b="0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ve </a:t>
            </a:r>
            <a:r>
              <a:rPr kumimoji="0" lang="tr-TR" sz="21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ihtiyaç duyulması hali hariç bu belgelerin </a:t>
            </a:r>
            <a:r>
              <a:rPr kumimoji="0" lang="tr-TR" sz="2100" b="1" i="0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+mn-ea"/>
                <a:cs typeface="+mn-cs"/>
              </a:rPr>
              <a:t>fiziki olarak sunulması istenmez</a:t>
            </a:r>
            <a:r>
              <a:rPr kumimoji="0" lang="tr-TR" sz="21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.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92000"/>
              <a:buFont typeface="Wingdings" panose="05000000000000000000" pitchFamily="2" charset="2"/>
              <a:buChar char="§"/>
              <a:tabLst/>
              <a:defRPr/>
            </a:pPr>
            <a:r>
              <a:rPr kumimoji="0" lang="tr-TR" sz="25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Varsa ADT açıklamaları </a:t>
            </a:r>
            <a:r>
              <a:rPr kumimoji="0" lang="tr-TR" sz="2500" b="0" i="0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+mn-ea"/>
                <a:cs typeface="+mn-cs"/>
              </a:rPr>
              <a:t>teklif değerlendirmesi sonucunda teklifi geçerli olduğu tespit edilen isteklilerden </a:t>
            </a:r>
            <a:r>
              <a:rPr kumimoji="0" lang="tr-TR" sz="2500" b="0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istenir ve istekliler tarafından </a:t>
            </a:r>
            <a:r>
              <a:rPr kumimoji="0" lang="tr-TR" sz="2500" b="1" i="0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+mn-ea"/>
                <a:cs typeface="+mn-cs"/>
              </a:rPr>
              <a:t>e-imza ile imzalanmak suretiyle </a:t>
            </a:r>
            <a:r>
              <a:rPr kumimoji="0" lang="tr-TR" sz="2500" b="0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gönderilir.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49EAC29D-3B0A-F081-D2BD-060B83061736}"/>
              </a:ext>
            </a:extLst>
          </p:cNvPr>
          <p:cNvSpPr txBox="1"/>
          <p:nvPr/>
        </p:nvSpPr>
        <p:spPr>
          <a:xfrm>
            <a:off x="0" y="111479"/>
            <a:ext cx="7259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chemeClr val="bg1"/>
                </a:solidFill>
              </a:rPr>
              <a:t>ELEKTRONİK KAMU ALIMLARI SİSTEMİ</a:t>
            </a:r>
          </a:p>
        </p:txBody>
      </p:sp>
    </p:spTree>
    <p:extLst>
      <p:ext uri="{BB962C8B-B14F-4D97-AF65-F5344CB8AC3E}">
        <p14:creationId xmlns:p14="http://schemas.microsoft.com/office/powerpoint/2010/main" val="449436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160217" y="1438170"/>
            <a:ext cx="8823566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0969" algn="just">
              <a:spcBef>
                <a:spcPts val="600"/>
              </a:spcBef>
              <a:spcAft>
                <a:spcPts val="600"/>
              </a:spcAft>
            </a:pPr>
            <a:r>
              <a:rPr lang="tr-TR" sz="2200" b="1" dirty="0" err="1">
                <a:latin typeface="Calibri" panose="020F0502020204030204" pitchFamily="34" charset="0"/>
              </a:rPr>
              <a:t>EKAP’ta</a:t>
            </a:r>
            <a:r>
              <a:rPr lang="tr-TR" sz="2200" b="1" dirty="0">
                <a:latin typeface="Calibri" panose="020F0502020204030204" pitchFamily="34" charset="0"/>
              </a:rPr>
              <a:t> sözleşme sürecine ilişkin aşağıdaki işlemler yürütülmektedir:</a:t>
            </a:r>
          </a:p>
          <a:p>
            <a:pPr marL="661987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tr-TR" dirty="0">
                <a:latin typeface="Calibri" panose="020F0502020204030204" pitchFamily="34" charset="0"/>
              </a:rPr>
              <a:t>Sözleşme devir kaydı ve teyidi,</a:t>
            </a:r>
          </a:p>
          <a:p>
            <a:pPr marL="661987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tr-TR" dirty="0">
                <a:latin typeface="Calibri" panose="020F0502020204030204" pitchFamily="34" charset="0"/>
              </a:rPr>
              <a:t>İş artışı/iş eksilişi,</a:t>
            </a:r>
          </a:p>
          <a:p>
            <a:pPr marL="661987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tr-TR" dirty="0">
                <a:latin typeface="Calibri" panose="020F0502020204030204" pitchFamily="34" charset="0"/>
              </a:rPr>
              <a:t>Fiyat farkı,</a:t>
            </a:r>
          </a:p>
          <a:p>
            <a:pPr marL="661987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tr-TR" dirty="0" err="1">
                <a:latin typeface="Calibri" panose="020F0502020204030204" pitchFamily="34" charset="0"/>
              </a:rPr>
              <a:t>Hakediş</a:t>
            </a:r>
            <a:r>
              <a:rPr lang="tr-TR" dirty="0">
                <a:latin typeface="Calibri" panose="020F0502020204030204" pitchFamily="34" charset="0"/>
              </a:rPr>
              <a:t> ödemesi kayıt ve güncelleme,</a:t>
            </a:r>
          </a:p>
          <a:p>
            <a:pPr marL="661987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tr-TR" dirty="0">
                <a:latin typeface="Calibri" panose="020F0502020204030204" pitchFamily="34" charset="0"/>
              </a:rPr>
              <a:t>Sözleşme fesih kaydı,</a:t>
            </a:r>
          </a:p>
          <a:p>
            <a:pPr marL="661987" indent="-3429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tr-TR" dirty="0">
                <a:latin typeface="Calibri" panose="020F0502020204030204" pitchFamily="34" charset="0"/>
              </a:rPr>
              <a:t>İş deneyim belgesi kayıt ve güncelleme,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ECBD6194-5EF4-4347-BA71-0131047B1D5A}"/>
              </a:ext>
            </a:extLst>
          </p:cNvPr>
          <p:cNvSpPr txBox="1"/>
          <p:nvPr/>
        </p:nvSpPr>
        <p:spPr>
          <a:xfrm>
            <a:off x="-1" y="111479"/>
            <a:ext cx="75764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chemeClr val="bg1"/>
                </a:solidFill>
                <a:latin typeface="+mn-lt"/>
              </a:rPr>
              <a:t>ELEKTRONİK KAMU ALIMLARI SİSTEMİ</a:t>
            </a:r>
            <a:endParaRPr lang="tr-TR" sz="2800" dirty="0">
              <a:latin typeface="+mn-lt"/>
            </a:endParaRPr>
          </a:p>
        </p:txBody>
      </p:sp>
      <p:sp>
        <p:nvSpPr>
          <p:cNvPr id="10" name="Paralelkenar 9">
            <a:extLst>
              <a:ext uri="{FF2B5EF4-FFF2-40B4-BE49-F238E27FC236}">
                <a16:creationId xmlns:a16="http://schemas.microsoft.com/office/drawing/2014/main" id="{C730310A-ECDD-47AD-BD10-4730CEE454BF}"/>
              </a:ext>
            </a:extLst>
          </p:cNvPr>
          <p:cNvSpPr/>
          <p:nvPr/>
        </p:nvSpPr>
        <p:spPr>
          <a:xfrm>
            <a:off x="4363525" y="718792"/>
            <a:ext cx="2743200" cy="455132"/>
          </a:xfrm>
          <a:custGeom>
            <a:avLst/>
            <a:gdLst>
              <a:gd name="connsiteX0" fmla="*/ 0 w 2690949"/>
              <a:gd name="connsiteY0" fmla="*/ 455132 h 455132"/>
              <a:gd name="connsiteX1" fmla="*/ 113783 w 2690949"/>
              <a:gd name="connsiteY1" fmla="*/ 0 h 455132"/>
              <a:gd name="connsiteX2" fmla="*/ 2690949 w 2690949"/>
              <a:gd name="connsiteY2" fmla="*/ 0 h 455132"/>
              <a:gd name="connsiteX3" fmla="*/ 2577166 w 2690949"/>
              <a:gd name="connsiteY3" fmla="*/ 455132 h 455132"/>
              <a:gd name="connsiteX4" fmla="*/ 0 w 2690949"/>
              <a:gd name="connsiteY4" fmla="*/ 455132 h 455132"/>
              <a:gd name="connsiteX0" fmla="*/ 0 w 2734492"/>
              <a:gd name="connsiteY0" fmla="*/ 455132 h 455132"/>
              <a:gd name="connsiteX1" fmla="*/ 113783 w 2734492"/>
              <a:gd name="connsiteY1" fmla="*/ 0 h 455132"/>
              <a:gd name="connsiteX2" fmla="*/ 2734492 w 2734492"/>
              <a:gd name="connsiteY2" fmla="*/ 0 h 455132"/>
              <a:gd name="connsiteX3" fmla="*/ 2577166 w 2734492"/>
              <a:gd name="connsiteY3" fmla="*/ 455132 h 455132"/>
              <a:gd name="connsiteX4" fmla="*/ 0 w 2734492"/>
              <a:gd name="connsiteY4" fmla="*/ 455132 h 455132"/>
              <a:gd name="connsiteX0" fmla="*/ 0 w 2734492"/>
              <a:gd name="connsiteY0" fmla="*/ 455132 h 455132"/>
              <a:gd name="connsiteX1" fmla="*/ 166035 w 2734492"/>
              <a:gd name="connsiteY1" fmla="*/ 0 h 455132"/>
              <a:gd name="connsiteX2" fmla="*/ 2734492 w 2734492"/>
              <a:gd name="connsiteY2" fmla="*/ 0 h 455132"/>
              <a:gd name="connsiteX3" fmla="*/ 2577166 w 2734492"/>
              <a:gd name="connsiteY3" fmla="*/ 455132 h 455132"/>
              <a:gd name="connsiteX4" fmla="*/ 0 w 2734492"/>
              <a:gd name="connsiteY4" fmla="*/ 455132 h 455132"/>
              <a:gd name="connsiteX0" fmla="*/ 0 w 2734492"/>
              <a:gd name="connsiteY0" fmla="*/ 455132 h 455132"/>
              <a:gd name="connsiteX1" fmla="*/ 166035 w 2734492"/>
              <a:gd name="connsiteY1" fmla="*/ 0 h 455132"/>
              <a:gd name="connsiteX2" fmla="*/ 2734492 w 2734492"/>
              <a:gd name="connsiteY2" fmla="*/ 0 h 455132"/>
              <a:gd name="connsiteX3" fmla="*/ 2568457 w 2734492"/>
              <a:gd name="connsiteY3" fmla="*/ 455132 h 455132"/>
              <a:gd name="connsiteX4" fmla="*/ 0 w 2734492"/>
              <a:gd name="connsiteY4" fmla="*/ 455132 h 455132"/>
              <a:gd name="connsiteX0" fmla="*/ 0 w 2743200"/>
              <a:gd name="connsiteY0" fmla="*/ 455132 h 455132"/>
              <a:gd name="connsiteX1" fmla="*/ 166035 w 2743200"/>
              <a:gd name="connsiteY1" fmla="*/ 0 h 455132"/>
              <a:gd name="connsiteX2" fmla="*/ 2743200 w 2743200"/>
              <a:gd name="connsiteY2" fmla="*/ 0 h 455132"/>
              <a:gd name="connsiteX3" fmla="*/ 2568457 w 2743200"/>
              <a:gd name="connsiteY3" fmla="*/ 455132 h 455132"/>
              <a:gd name="connsiteX4" fmla="*/ 0 w 2743200"/>
              <a:gd name="connsiteY4" fmla="*/ 455132 h 455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3200" h="455132">
                <a:moveTo>
                  <a:pt x="0" y="455132"/>
                </a:moveTo>
                <a:lnTo>
                  <a:pt x="166035" y="0"/>
                </a:lnTo>
                <a:lnTo>
                  <a:pt x="2743200" y="0"/>
                </a:lnTo>
                <a:lnTo>
                  <a:pt x="2568457" y="455132"/>
                </a:lnTo>
                <a:lnTo>
                  <a:pt x="0" y="45513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/>
              <a:t>SÖZLEŞME SÜRECİ</a:t>
            </a:r>
          </a:p>
        </p:txBody>
      </p:sp>
      <p:sp>
        <p:nvSpPr>
          <p:cNvPr id="11" name="Paralelkenar 9">
            <a:extLst>
              <a:ext uri="{FF2B5EF4-FFF2-40B4-BE49-F238E27FC236}">
                <a16:creationId xmlns:a16="http://schemas.microsoft.com/office/drawing/2014/main" id="{DD60D7A8-0979-4CA9-BFB5-5EA6E36D8252}"/>
              </a:ext>
            </a:extLst>
          </p:cNvPr>
          <p:cNvSpPr/>
          <p:nvPr/>
        </p:nvSpPr>
        <p:spPr>
          <a:xfrm>
            <a:off x="1703053" y="718792"/>
            <a:ext cx="2743200" cy="455132"/>
          </a:xfrm>
          <a:custGeom>
            <a:avLst/>
            <a:gdLst>
              <a:gd name="connsiteX0" fmla="*/ 0 w 2690949"/>
              <a:gd name="connsiteY0" fmla="*/ 455132 h 455132"/>
              <a:gd name="connsiteX1" fmla="*/ 113783 w 2690949"/>
              <a:gd name="connsiteY1" fmla="*/ 0 h 455132"/>
              <a:gd name="connsiteX2" fmla="*/ 2690949 w 2690949"/>
              <a:gd name="connsiteY2" fmla="*/ 0 h 455132"/>
              <a:gd name="connsiteX3" fmla="*/ 2577166 w 2690949"/>
              <a:gd name="connsiteY3" fmla="*/ 455132 h 455132"/>
              <a:gd name="connsiteX4" fmla="*/ 0 w 2690949"/>
              <a:gd name="connsiteY4" fmla="*/ 455132 h 455132"/>
              <a:gd name="connsiteX0" fmla="*/ 0 w 2734492"/>
              <a:gd name="connsiteY0" fmla="*/ 455132 h 455132"/>
              <a:gd name="connsiteX1" fmla="*/ 113783 w 2734492"/>
              <a:gd name="connsiteY1" fmla="*/ 0 h 455132"/>
              <a:gd name="connsiteX2" fmla="*/ 2734492 w 2734492"/>
              <a:gd name="connsiteY2" fmla="*/ 0 h 455132"/>
              <a:gd name="connsiteX3" fmla="*/ 2577166 w 2734492"/>
              <a:gd name="connsiteY3" fmla="*/ 455132 h 455132"/>
              <a:gd name="connsiteX4" fmla="*/ 0 w 2734492"/>
              <a:gd name="connsiteY4" fmla="*/ 455132 h 455132"/>
              <a:gd name="connsiteX0" fmla="*/ 0 w 2734492"/>
              <a:gd name="connsiteY0" fmla="*/ 455132 h 455132"/>
              <a:gd name="connsiteX1" fmla="*/ 166035 w 2734492"/>
              <a:gd name="connsiteY1" fmla="*/ 0 h 455132"/>
              <a:gd name="connsiteX2" fmla="*/ 2734492 w 2734492"/>
              <a:gd name="connsiteY2" fmla="*/ 0 h 455132"/>
              <a:gd name="connsiteX3" fmla="*/ 2577166 w 2734492"/>
              <a:gd name="connsiteY3" fmla="*/ 455132 h 455132"/>
              <a:gd name="connsiteX4" fmla="*/ 0 w 2734492"/>
              <a:gd name="connsiteY4" fmla="*/ 455132 h 455132"/>
              <a:gd name="connsiteX0" fmla="*/ 0 w 2734492"/>
              <a:gd name="connsiteY0" fmla="*/ 455132 h 455132"/>
              <a:gd name="connsiteX1" fmla="*/ 166035 w 2734492"/>
              <a:gd name="connsiteY1" fmla="*/ 0 h 455132"/>
              <a:gd name="connsiteX2" fmla="*/ 2734492 w 2734492"/>
              <a:gd name="connsiteY2" fmla="*/ 0 h 455132"/>
              <a:gd name="connsiteX3" fmla="*/ 2568457 w 2734492"/>
              <a:gd name="connsiteY3" fmla="*/ 455132 h 455132"/>
              <a:gd name="connsiteX4" fmla="*/ 0 w 2734492"/>
              <a:gd name="connsiteY4" fmla="*/ 455132 h 455132"/>
              <a:gd name="connsiteX0" fmla="*/ 0 w 2743200"/>
              <a:gd name="connsiteY0" fmla="*/ 455132 h 455132"/>
              <a:gd name="connsiteX1" fmla="*/ 166035 w 2743200"/>
              <a:gd name="connsiteY1" fmla="*/ 0 h 455132"/>
              <a:gd name="connsiteX2" fmla="*/ 2743200 w 2743200"/>
              <a:gd name="connsiteY2" fmla="*/ 0 h 455132"/>
              <a:gd name="connsiteX3" fmla="*/ 2568457 w 2743200"/>
              <a:gd name="connsiteY3" fmla="*/ 455132 h 455132"/>
              <a:gd name="connsiteX4" fmla="*/ 0 w 2743200"/>
              <a:gd name="connsiteY4" fmla="*/ 455132 h 455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3200" h="455132">
                <a:moveTo>
                  <a:pt x="0" y="455132"/>
                </a:moveTo>
                <a:lnTo>
                  <a:pt x="166035" y="0"/>
                </a:lnTo>
                <a:lnTo>
                  <a:pt x="2743200" y="0"/>
                </a:lnTo>
                <a:lnTo>
                  <a:pt x="2568457" y="455132"/>
                </a:lnTo>
                <a:lnTo>
                  <a:pt x="0" y="455132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/>
              <a:t>İHALE SÜRECİ</a:t>
            </a:r>
          </a:p>
        </p:txBody>
      </p:sp>
      <p:sp>
        <p:nvSpPr>
          <p:cNvPr id="3" name="Dikdörtgen 14">
            <a:extLst>
              <a:ext uri="{FF2B5EF4-FFF2-40B4-BE49-F238E27FC236}">
                <a16:creationId xmlns:a16="http://schemas.microsoft.com/office/drawing/2014/main" id="{5F592B87-24CD-EDAF-5F0E-2190A0C514CC}"/>
              </a:ext>
            </a:extLst>
          </p:cNvPr>
          <p:cNvSpPr/>
          <p:nvPr/>
        </p:nvSpPr>
        <p:spPr>
          <a:xfrm>
            <a:off x="0" y="718792"/>
            <a:ext cx="1703053" cy="349712"/>
          </a:xfrm>
          <a:custGeom>
            <a:avLst/>
            <a:gdLst>
              <a:gd name="connsiteX0" fmla="*/ 0 w 7084381"/>
              <a:gd name="connsiteY0" fmla="*/ 0 h 336022"/>
              <a:gd name="connsiteX1" fmla="*/ 7084381 w 7084381"/>
              <a:gd name="connsiteY1" fmla="*/ 0 h 336022"/>
              <a:gd name="connsiteX2" fmla="*/ 7084381 w 7084381"/>
              <a:gd name="connsiteY2" fmla="*/ 336022 h 336022"/>
              <a:gd name="connsiteX3" fmla="*/ 0 w 7084381"/>
              <a:gd name="connsiteY3" fmla="*/ 336022 h 336022"/>
              <a:gd name="connsiteX4" fmla="*/ 0 w 7084381"/>
              <a:gd name="connsiteY4" fmla="*/ 0 h 336022"/>
              <a:gd name="connsiteX0" fmla="*/ 0 w 7084381"/>
              <a:gd name="connsiteY0" fmla="*/ 0 h 336022"/>
              <a:gd name="connsiteX1" fmla="*/ 7084381 w 7084381"/>
              <a:gd name="connsiteY1" fmla="*/ 0 h 336022"/>
              <a:gd name="connsiteX2" fmla="*/ 6897950 w 7084381"/>
              <a:gd name="connsiteY2" fmla="*/ 273878 h 336022"/>
              <a:gd name="connsiteX3" fmla="*/ 0 w 7084381"/>
              <a:gd name="connsiteY3" fmla="*/ 336022 h 336022"/>
              <a:gd name="connsiteX4" fmla="*/ 0 w 7084381"/>
              <a:gd name="connsiteY4" fmla="*/ 0 h 336022"/>
              <a:gd name="connsiteX0" fmla="*/ 0 w 7084381"/>
              <a:gd name="connsiteY0" fmla="*/ 0 h 336022"/>
              <a:gd name="connsiteX1" fmla="*/ 7084381 w 7084381"/>
              <a:gd name="connsiteY1" fmla="*/ 0 h 336022"/>
              <a:gd name="connsiteX2" fmla="*/ 6897950 w 7084381"/>
              <a:gd name="connsiteY2" fmla="*/ 291633 h 336022"/>
              <a:gd name="connsiteX3" fmla="*/ 0 w 7084381"/>
              <a:gd name="connsiteY3" fmla="*/ 336022 h 336022"/>
              <a:gd name="connsiteX4" fmla="*/ 0 w 7084381"/>
              <a:gd name="connsiteY4" fmla="*/ 0 h 336022"/>
              <a:gd name="connsiteX0" fmla="*/ 0 w 7084381"/>
              <a:gd name="connsiteY0" fmla="*/ 0 h 336022"/>
              <a:gd name="connsiteX1" fmla="*/ 7084381 w 7084381"/>
              <a:gd name="connsiteY1" fmla="*/ 0 h 336022"/>
              <a:gd name="connsiteX2" fmla="*/ 6897950 w 7084381"/>
              <a:gd name="connsiteY2" fmla="*/ 309389 h 336022"/>
              <a:gd name="connsiteX3" fmla="*/ 0 w 7084381"/>
              <a:gd name="connsiteY3" fmla="*/ 336022 h 336022"/>
              <a:gd name="connsiteX4" fmla="*/ 0 w 7084381"/>
              <a:gd name="connsiteY4" fmla="*/ 0 h 336022"/>
              <a:gd name="connsiteX0" fmla="*/ 0 w 7084381"/>
              <a:gd name="connsiteY0" fmla="*/ 0 h 336022"/>
              <a:gd name="connsiteX1" fmla="*/ 7084381 w 7084381"/>
              <a:gd name="connsiteY1" fmla="*/ 0 h 336022"/>
              <a:gd name="connsiteX2" fmla="*/ 6960094 w 7084381"/>
              <a:gd name="connsiteY2" fmla="*/ 318267 h 336022"/>
              <a:gd name="connsiteX3" fmla="*/ 0 w 7084381"/>
              <a:gd name="connsiteY3" fmla="*/ 336022 h 336022"/>
              <a:gd name="connsiteX4" fmla="*/ 0 w 7084381"/>
              <a:gd name="connsiteY4" fmla="*/ 0 h 336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84381" h="336022">
                <a:moveTo>
                  <a:pt x="0" y="0"/>
                </a:moveTo>
                <a:lnTo>
                  <a:pt x="7084381" y="0"/>
                </a:lnTo>
                <a:lnTo>
                  <a:pt x="6960094" y="318267"/>
                </a:lnTo>
                <a:lnTo>
                  <a:pt x="0" y="336022"/>
                </a:lnTo>
                <a:lnTo>
                  <a:pt x="0" y="0"/>
                </a:lnTo>
                <a:close/>
              </a:path>
            </a:pathLst>
          </a:custGeom>
          <a:solidFill>
            <a:srgbClr val="B63E3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defTabSz="457200"/>
            <a:r>
              <a:rPr lang="tr-TR" sz="1600" b="1" dirty="0">
                <a:solidFill>
                  <a:schemeClr val="bg1"/>
                </a:solidFill>
              </a:rPr>
              <a:t>EKAP</a:t>
            </a:r>
            <a:endParaRPr lang="tr-TR" sz="1600" b="1" dirty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9" name="Resim 8">
            <a:extLst>
              <a:ext uri="{FF2B5EF4-FFF2-40B4-BE49-F238E27FC236}">
                <a16:creationId xmlns:a16="http://schemas.microsoft.com/office/drawing/2014/main" id="{CD9E0E14-2F05-167C-4798-1157CEBA816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1740" y="4309858"/>
            <a:ext cx="1360267" cy="2200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73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dörtgen 14"/>
          <p:cNvSpPr/>
          <p:nvPr/>
        </p:nvSpPr>
        <p:spPr>
          <a:xfrm>
            <a:off x="0" y="732482"/>
            <a:ext cx="7084381" cy="336022"/>
          </a:xfrm>
          <a:custGeom>
            <a:avLst/>
            <a:gdLst>
              <a:gd name="connsiteX0" fmla="*/ 0 w 7084381"/>
              <a:gd name="connsiteY0" fmla="*/ 0 h 336022"/>
              <a:gd name="connsiteX1" fmla="*/ 7084381 w 7084381"/>
              <a:gd name="connsiteY1" fmla="*/ 0 h 336022"/>
              <a:gd name="connsiteX2" fmla="*/ 7084381 w 7084381"/>
              <a:gd name="connsiteY2" fmla="*/ 336022 h 336022"/>
              <a:gd name="connsiteX3" fmla="*/ 0 w 7084381"/>
              <a:gd name="connsiteY3" fmla="*/ 336022 h 336022"/>
              <a:gd name="connsiteX4" fmla="*/ 0 w 7084381"/>
              <a:gd name="connsiteY4" fmla="*/ 0 h 336022"/>
              <a:gd name="connsiteX0" fmla="*/ 0 w 7084381"/>
              <a:gd name="connsiteY0" fmla="*/ 0 h 336022"/>
              <a:gd name="connsiteX1" fmla="*/ 7084381 w 7084381"/>
              <a:gd name="connsiteY1" fmla="*/ 0 h 336022"/>
              <a:gd name="connsiteX2" fmla="*/ 6897950 w 7084381"/>
              <a:gd name="connsiteY2" fmla="*/ 273878 h 336022"/>
              <a:gd name="connsiteX3" fmla="*/ 0 w 7084381"/>
              <a:gd name="connsiteY3" fmla="*/ 336022 h 336022"/>
              <a:gd name="connsiteX4" fmla="*/ 0 w 7084381"/>
              <a:gd name="connsiteY4" fmla="*/ 0 h 336022"/>
              <a:gd name="connsiteX0" fmla="*/ 0 w 7084381"/>
              <a:gd name="connsiteY0" fmla="*/ 0 h 336022"/>
              <a:gd name="connsiteX1" fmla="*/ 7084381 w 7084381"/>
              <a:gd name="connsiteY1" fmla="*/ 0 h 336022"/>
              <a:gd name="connsiteX2" fmla="*/ 6897950 w 7084381"/>
              <a:gd name="connsiteY2" fmla="*/ 291633 h 336022"/>
              <a:gd name="connsiteX3" fmla="*/ 0 w 7084381"/>
              <a:gd name="connsiteY3" fmla="*/ 336022 h 336022"/>
              <a:gd name="connsiteX4" fmla="*/ 0 w 7084381"/>
              <a:gd name="connsiteY4" fmla="*/ 0 h 336022"/>
              <a:gd name="connsiteX0" fmla="*/ 0 w 7084381"/>
              <a:gd name="connsiteY0" fmla="*/ 0 h 336022"/>
              <a:gd name="connsiteX1" fmla="*/ 7084381 w 7084381"/>
              <a:gd name="connsiteY1" fmla="*/ 0 h 336022"/>
              <a:gd name="connsiteX2" fmla="*/ 6897950 w 7084381"/>
              <a:gd name="connsiteY2" fmla="*/ 309389 h 336022"/>
              <a:gd name="connsiteX3" fmla="*/ 0 w 7084381"/>
              <a:gd name="connsiteY3" fmla="*/ 336022 h 336022"/>
              <a:gd name="connsiteX4" fmla="*/ 0 w 7084381"/>
              <a:gd name="connsiteY4" fmla="*/ 0 h 336022"/>
              <a:gd name="connsiteX0" fmla="*/ 0 w 7084381"/>
              <a:gd name="connsiteY0" fmla="*/ 0 h 336022"/>
              <a:gd name="connsiteX1" fmla="*/ 7084381 w 7084381"/>
              <a:gd name="connsiteY1" fmla="*/ 0 h 336022"/>
              <a:gd name="connsiteX2" fmla="*/ 6960094 w 7084381"/>
              <a:gd name="connsiteY2" fmla="*/ 318267 h 336022"/>
              <a:gd name="connsiteX3" fmla="*/ 0 w 7084381"/>
              <a:gd name="connsiteY3" fmla="*/ 336022 h 336022"/>
              <a:gd name="connsiteX4" fmla="*/ 0 w 7084381"/>
              <a:gd name="connsiteY4" fmla="*/ 0 h 336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84381" h="336022">
                <a:moveTo>
                  <a:pt x="0" y="0"/>
                </a:moveTo>
                <a:lnTo>
                  <a:pt x="7084381" y="0"/>
                </a:lnTo>
                <a:lnTo>
                  <a:pt x="6960094" y="318267"/>
                </a:lnTo>
                <a:lnTo>
                  <a:pt x="0" y="336022"/>
                </a:lnTo>
                <a:lnTo>
                  <a:pt x="0" y="0"/>
                </a:lnTo>
                <a:close/>
              </a:path>
            </a:pathLst>
          </a:custGeom>
          <a:solidFill>
            <a:srgbClr val="B63E3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defTabSz="457200"/>
            <a:r>
              <a:rPr lang="tr-TR" sz="1600" b="1" dirty="0">
                <a:solidFill>
                  <a:prstClr val="white"/>
                </a:solidFill>
              </a:rPr>
              <a:t>E-İhale - Tekliflerin Değerlendirilmesi</a:t>
            </a:r>
            <a:endParaRPr lang="tr-TR" sz="1600" b="1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Metin kutusu 1">
            <a:extLst>
              <a:ext uri="{FF2B5EF4-FFF2-40B4-BE49-F238E27FC236}">
                <a16:creationId xmlns:a16="http://schemas.microsoft.com/office/drawing/2014/main" id="{0D4901F1-B014-43C0-BEA9-69D9684EE889}"/>
              </a:ext>
            </a:extLst>
          </p:cNvPr>
          <p:cNvSpPr txBox="1"/>
          <p:nvPr/>
        </p:nvSpPr>
        <p:spPr>
          <a:xfrm>
            <a:off x="251927" y="732482"/>
            <a:ext cx="8475028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8CB64A"/>
              </a:buClr>
              <a:buSzPct val="92000"/>
              <a:buFont typeface="Arial" panose="020B0604020202020204" pitchFamily="34" charset="0"/>
              <a:buChar char="•"/>
              <a:tabLst/>
              <a:defRPr/>
            </a:pPr>
            <a:endParaRPr kumimoji="0" lang="tr-TR" sz="2700" b="0" i="0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92000"/>
              <a:buFont typeface="Arial" panose="020B0604020202020204" pitchFamily="34" charset="0"/>
              <a:buChar char="•"/>
              <a:tabLst/>
              <a:defRPr/>
            </a:pPr>
            <a:r>
              <a:rPr kumimoji="0" lang="tr-TR" sz="2500" b="0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Varsa </a:t>
            </a:r>
            <a:r>
              <a:rPr kumimoji="0" lang="tr-TR" sz="2500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numune/demonstrasyon değerlendirmesi </a:t>
            </a:r>
            <a:r>
              <a:rPr kumimoji="0" lang="tr-TR" sz="2500" b="1" i="0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EA1 ve  EA2 olması öngörülen teklifler</a:t>
            </a:r>
            <a:r>
              <a:rPr kumimoji="0" lang="tr-TR" sz="2500" b="0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için yapılır. 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92000"/>
              <a:buFont typeface="Arial" panose="020B0604020202020204" pitchFamily="34" charset="0"/>
              <a:buChar char="•"/>
              <a:tabLst/>
              <a:defRPr/>
            </a:pPr>
            <a:r>
              <a:rPr kumimoji="0" lang="tr-TR" sz="2500" b="0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Değerlendirme işlemlerine, </a:t>
            </a:r>
            <a:r>
              <a:rPr kumimoji="0" lang="tr-TR" sz="25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EA1 ile belirlenecek ise EA2 tespit edilinceye kadar</a:t>
            </a:r>
            <a:r>
              <a:rPr kumimoji="0" lang="tr-TR" sz="2500" b="0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devam edilir.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92000"/>
              <a:buFont typeface="Arial" panose="020B0604020202020204" pitchFamily="34" charset="0"/>
              <a:buChar char="•"/>
              <a:tabLst/>
              <a:defRPr/>
            </a:pPr>
            <a:r>
              <a:rPr kumimoji="0" lang="tr-TR" sz="25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İhale komisyonu kararı</a:t>
            </a:r>
            <a:r>
              <a:rPr kumimoji="0" lang="tr-TR" sz="2500" b="0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, komisyon üyeleri ve ihale yetkilisi tarafından </a:t>
            </a:r>
            <a:r>
              <a:rPr kumimoji="0" lang="tr-TR" sz="2500" b="1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e-imza ile imzalanır</a:t>
            </a:r>
            <a:r>
              <a:rPr kumimoji="0" lang="tr-TR" sz="2500" b="0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.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2A1E3F6C-E354-F33E-AE7B-BB3B638E6ED8}"/>
              </a:ext>
            </a:extLst>
          </p:cNvPr>
          <p:cNvSpPr txBox="1"/>
          <p:nvPr/>
        </p:nvSpPr>
        <p:spPr>
          <a:xfrm>
            <a:off x="0" y="111479"/>
            <a:ext cx="7259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chemeClr val="bg1"/>
                </a:solidFill>
              </a:rPr>
              <a:t>ELEKTRONİK KAMU ALIMLARI SİSTEMİ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0BA3DF46-470D-98E4-2094-237BF9101FF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396" y="3916996"/>
            <a:ext cx="4012164" cy="2715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651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dörtgen 14"/>
          <p:cNvSpPr/>
          <p:nvPr/>
        </p:nvSpPr>
        <p:spPr>
          <a:xfrm>
            <a:off x="0" y="732482"/>
            <a:ext cx="7084381" cy="336022"/>
          </a:xfrm>
          <a:custGeom>
            <a:avLst/>
            <a:gdLst>
              <a:gd name="connsiteX0" fmla="*/ 0 w 7084381"/>
              <a:gd name="connsiteY0" fmla="*/ 0 h 336022"/>
              <a:gd name="connsiteX1" fmla="*/ 7084381 w 7084381"/>
              <a:gd name="connsiteY1" fmla="*/ 0 h 336022"/>
              <a:gd name="connsiteX2" fmla="*/ 7084381 w 7084381"/>
              <a:gd name="connsiteY2" fmla="*/ 336022 h 336022"/>
              <a:gd name="connsiteX3" fmla="*/ 0 w 7084381"/>
              <a:gd name="connsiteY3" fmla="*/ 336022 h 336022"/>
              <a:gd name="connsiteX4" fmla="*/ 0 w 7084381"/>
              <a:gd name="connsiteY4" fmla="*/ 0 h 336022"/>
              <a:gd name="connsiteX0" fmla="*/ 0 w 7084381"/>
              <a:gd name="connsiteY0" fmla="*/ 0 h 336022"/>
              <a:gd name="connsiteX1" fmla="*/ 7084381 w 7084381"/>
              <a:gd name="connsiteY1" fmla="*/ 0 h 336022"/>
              <a:gd name="connsiteX2" fmla="*/ 6897950 w 7084381"/>
              <a:gd name="connsiteY2" fmla="*/ 273878 h 336022"/>
              <a:gd name="connsiteX3" fmla="*/ 0 w 7084381"/>
              <a:gd name="connsiteY3" fmla="*/ 336022 h 336022"/>
              <a:gd name="connsiteX4" fmla="*/ 0 w 7084381"/>
              <a:gd name="connsiteY4" fmla="*/ 0 h 336022"/>
              <a:gd name="connsiteX0" fmla="*/ 0 w 7084381"/>
              <a:gd name="connsiteY0" fmla="*/ 0 h 336022"/>
              <a:gd name="connsiteX1" fmla="*/ 7084381 w 7084381"/>
              <a:gd name="connsiteY1" fmla="*/ 0 h 336022"/>
              <a:gd name="connsiteX2" fmla="*/ 6897950 w 7084381"/>
              <a:gd name="connsiteY2" fmla="*/ 291633 h 336022"/>
              <a:gd name="connsiteX3" fmla="*/ 0 w 7084381"/>
              <a:gd name="connsiteY3" fmla="*/ 336022 h 336022"/>
              <a:gd name="connsiteX4" fmla="*/ 0 w 7084381"/>
              <a:gd name="connsiteY4" fmla="*/ 0 h 336022"/>
              <a:gd name="connsiteX0" fmla="*/ 0 w 7084381"/>
              <a:gd name="connsiteY0" fmla="*/ 0 h 336022"/>
              <a:gd name="connsiteX1" fmla="*/ 7084381 w 7084381"/>
              <a:gd name="connsiteY1" fmla="*/ 0 h 336022"/>
              <a:gd name="connsiteX2" fmla="*/ 6897950 w 7084381"/>
              <a:gd name="connsiteY2" fmla="*/ 309389 h 336022"/>
              <a:gd name="connsiteX3" fmla="*/ 0 w 7084381"/>
              <a:gd name="connsiteY3" fmla="*/ 336022 h 336022"/>
              <a:gd name="connsiteX4" fmla="*/ 0 w 7084381"/>
              <a:gd name="connsiteY4" fmla="*/ 0 h 336022"/>
              <a:gd name="connsiteX0" fmla="*/ 0 w 7084381"/>
              <a:gd name="connsiteY0" fmla="*/ 0 h 336022"/>
              <a:gd name="connsiteX1" fmla="*/ 7084381 w 7084381"/>
              <a:gd name="connsiteY1" fmla="*/ 0 h 336022"/>
              <a:gd name="connsiteX2" fmla="*/ 6960094 w 7084381"/>
              <a:gd name="connsiteY2" fmla="*/ 318267 h 336022"/>
              <a:gd name="connsiteX3" fmla="*/ 0 w 7084381"/>
              <a:gd name="connsiteY3" fmla="*/ 336022 h 336022"/>
              <a:gd name="connsiteX4" fmla="*/ 0 w 7084381"/>
              <a:gd name="connsiteY4" fmla="*/ 0 h 336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84381" h="336022">
                <a:moveTo>
                  <a:pt x="0" y="0"/>
                </a:moveTo>
                <a:lnTo>
                  <a:pt x="7084381" y="0"/>
                </a:lnTo>
                <a:lnTo>
                  <a:pt x="6960094" y="318267"/>
                </a:lnTo>
                <a:lnTo>
                  <a:pt x="0" y="336022"/>
                </a:lnTo>
                <a:lnTo>
                  <a:pt x="0" y="0"/>
                </a:lnTo>
                <a:close/>
              </a:path>
            </a:pathLst>
          </a:custGeom>
          <a:solidFill>
            <a:srgbClr val="B63E3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defTabSz="457200"/>
            <a:r>
              <a:rPr lang="tr-TR" sz="1600" b="1" dirty="0">
                <a:solidFill>
                  <a:prstClr val="white"/>
                </a:solidFill>
              </a:rPr>
              <a:t>E-İhale - Tekliflerin Değerlendirilmesi</a:t>
            </a:r>
            <a:endParaRPr lang="tr-TR" sz="1600" b="1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Metin kutusu 1">
            <a:extLst>
              <a:ext uri="{FF2B5EF4-FFF2-40B4-BE49-F238E27FC236}">
                <a16:creationId xmlns:a16="http://schemas.microsoft.com/office/drawing/2014/main" id="{0D4901F1-B014-43C0-BEA9-69D9684EE889}"/>
              </a:ext>
            </a:extLst>
          </p:cNvPr>
          <p:cNvSpPr txBox="1"/>
          <p:nvPr/>
        </p:nvSpPr>
        <p:spPr>
          <a:xfrm>
            <a:off x="242595" y="732482"/>
            <a:ext cx="8484359" cy="5493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just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8CB64A"/>
              </a:buClr>
              <a:buSzPct val="92000"/>
              <a:tabLst/>
              <a:defRPr/>
            </a:pPr>
            <a:endParaRPr kumimoji="0" lang="tr-TR" sz="2700" b="0" i="0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92000"/>
              <a:buFont typeface="Arial" panose="020B0604020202020204" pitchFamily="34" charset="0"/>
              <a:buChar char="•"/>
              <a:tabLst/>
              <a:defRPr/>
            </a:pPr>
            <a:r>
              <a:rPr lang="tr-TR" sz="2400" b="1" dirty="0">
                <a:solidFill>
                  <a:srgbClr val="C00000"/>
                </a:solidFill>
              </a:rPr>
              <a:t>Tekliflerin değerlendirilmesi ve sözleşmenin imzalanması aşamalarında</a:t>
            </a:r>
            <a:r>
              <a:rPr kumimoji="0" lang="tr-TR" sz="2400" b="0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, </a:t>
            </a:r>
            <a:r>
              <a:rPr kumimoji="0" lang="tr-TR" sz="24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fiziki olarak sunulması istenen belgeleri verilen makul süre içinde sunmayan veya belgelerin sunuluş şekline aykırı sunan istekliler ile yüklenen belgelerden farklı bir belge sunan isteklilerin</a:t>
            </a:r>
            <a:r>
              <a:rPr kumimoji="0" lang="tr-TR" sz="2400" b="0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,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92000"/>
              <a:buFont typeface="Arial" panose="020B0604020202020204" pitchFamily="34" charset="0"/>
              <a:buChar char="•"/>
              <a:tabLst/>
              <a:defRPr/>
            </a:pPr>
            <a:r>
              <a:rPr kumimoji="0" lang="tr-TR" sz="2400" b="0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Numune/demonstrasyon işlemlerine ilişkin </a:t>
            </a:r>
            <a:r>
              <a:rPr kumimoji="0" lang="tr-TR" sz="24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yükümlülüklerini yerine getirmeyen isteklilerin</a:t>
            </a:r>
            <a:r>
              <a:rPr kumimoji="0" lang="tr-TR" sz="2400" b="0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,</a:t>
            </a:r>
          </a:p>
          <a:p>
            <a:pPr marL="900000" marR="0" lvl="2" indent="-270000" algn="just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92000"/>
              <a:buFont typeface="Wingdings 2" panose="05020102010507070707" pitchFamily="18" charset="2"/>
              <a:buChar char=""/>
              <a:tabLst/>
              <a:defRPr/>
            </a:pPr>
            <a:r>
              <a:rPr kumimoji="0" lang="tr-TR" sz="2400" b="1" i="0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+mn-ea"/>
                <a:cs typeface="+mn-cs"/>
              </a:rPr>
              <a:t>Teklifleri değerlendirme dışı bırakılır.</a:t>
            </a:r>
          </a:p>
          <a:p>
            <a:pPr marL="900000" marR="0" lvl="2" indent="-270000" algn="just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92000"/>
              <a:buFont typeface="Wingdings 2" panose="05020102010507070707" pitchFamily="18" charset="2"/>
              <a:buChar char=""/>
              <a:tabLst/>
              <a:defRPr/>
            </a:pPr>
            <a:r>
              <a:rPr kumimoji="0" lang="tr-TR" sz="2400" b="1" i="0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+mn-ea"/>
                <a:cs typeface="+mn-cs"/>
              </a:rPr>
              <a:t>Geçici teminatları gelir kaydedilir.</a:t>
            </a:r>
          </a:p>
          <a:p>
            <a:pPr marL="900000" marR="0" lvl="2" indent="-270000" algn="just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92000"/>
              <a:buFont typeface="Wingdings 2" panose="05020102010507070707" pitchFamily="18" charset="2"/>
              <a:buChar char=""/>
              <a:tabLst/>
              <a:defRPr/>
            </a:pPr>
            <a:r>
              <a:rPr kumimoji="0" lang="tr-TR" sz="2400" b="1" i="0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+mn-ea"/>
                <a:cs typeface="+mn-cs"/>
              </a:rPr>
              <a:t>Haklarında yasaklama hükümleri uygulanır</a:t>
            </a:r>
            <a:endParaRPr lang="tr-TR" sz="2400" b="1" noProof="0" dirty="0">
              <a:solidFill>
                <a:srgbClr val="C00000"/>
              </a:solidFill>
            </a:endParaRPr>
          </a:p>
          <a:p>
            <a:pPr marL="630000" marR="0" lvl="2" algn="just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92000"/>
              <a:tabLst/>
              <a:defRPr/>
            </a:pPr>
            <a:r>
              <a:rPr lang="tr-TR" sz="2400" dirty="0"/>
              <a:t>(ihale </a:t>
            </a:r>
            <a:r>
              <a:rPr kumimoji="0" lang="tr-TR" sz="2400" b="0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kararını etkileyecek davranış)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3BD3ACCE-DB0C-52F3-B4C2-C226620380F5}"/>
              </a:ext>
            </a:extLst>
          </p:cNvPr>
          <p:cNvSpPr txBox="1"/>
          <p:nvPr/>
        </p:nvSpPr>
        <p:spPr>
          <a:xfrm>
            <a:off x="0" y="111479"/>
            <a:ext cx="7259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chemeClr val="bg1"/>
                </a:solidFill>
              </a:rPr>
              <a:t>ELEKTRONİK KAMU ALIMLARI SİSTEMİ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10E5F921-C685-6BDC-BE27-E7A7E674AC5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4381" y="3912384"/>
            <a:ext cx="1538128" cy="2213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600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dörtgen 14"/>
          <p:cNvSpPr/>
          <p:nvPr/>
        </p:nvSpPr>
        <p:spPr>
          <a:xfrm>
            <a:off x="0" y="732482"/>
            <a:ext cx="7084381" cy="336022"/>
          </a:xfrm>
          <a:custGeom>
            <a:avLst/>
            <a:gdLst>
              <a:gd name="connsiteX0" fmla="*/ 0 w 7084381"/>
              <a:gd name="connsiteY0" fmla="*/ 0 h 336022"/>
              <a:gd name="connsiteX1" fmla="*/ 7084381 w 7084381"/>
              <a:gd name="connsiteY1" fmla="*/ 0 h 336022"/>
              <a:gd name="connsiteX2" fmla="*/ 7084381 w 7084381"/>
              <a:gd name="connsiteY2" fmla="*/ 336022 h 336022"/>
              <a:gd name="connsiteX3" fmla="*/ 0 w 7084381"/>
              <a:gd name="connsiteY3" fmla="*/ 336022 h 336022"/>
              <a:gd name="connsiteX4" fmla="*/ 0 w 7084381"/>
              <a:gd name="connsiteY4" fmla="*/ 0 h 336022"/>
              <a:gd name="connsiteX0" fmla="*/ 0 w 7084381"/>
              <a:gd name="connsiteY0" fmla="*/ 0 h 336022"/>
              <a:gd name="connsiteX1" fmla="*/ 7084381 w 7084381"/>
              <a:gd name="connsiteY1" fmla="*/ 0 h 336022"/>
              <a:gd name="connsiteX2" fmla="*/ 6897950 w 7084381"/>
              <a:gd name="connsiteY2" fmla="*/ 273878 h 336022"/>
              <a:gd name="connsiteX3" fmla="*/ 0 w 7084381"/>
              <a:gd name="connsiteY3" fmla="*/ 336022 h 336022"/>
              <a:gd name="connsiteX4" fmla="*/ 0 w 7084381"/>
              <a:gd name="connsiteY4" fmla="*/ 0 h 336022"/>
              <a:gd name="connsiteX0" fmla="*/ 0 w 7084381"/>
              <a:gd name="connsiteY0" fmla="*/ 0 h 336022"/>
              <a:gd name="connsiteX1" fmla="*/ 7084381 w 7084381"/>
              <a:gd name="connsiteY1" fmla="*/ 0 h 336022"/>
              <a:gd name="connsiteX2" fmla="*/ 6897950 w 7084381"/>
              <a:gd name="connsiteY2" fmla="*/ 291633 h 336022"/>
              <a:gd name="connsiteX3" fmla="*/ 0 w 7084381"/>
              <a:gd name="connsiteY3" fmla="*/ 336022 h 336022"/>
              <a:gd name="connsiteX4" fmla="*/ 0 w 7084381"/>
              <a:gd name="connsiteY4" fmla="*/ 0 h 336022"/>
              <a:gd name="connsiteX0" fmla="*/ 0 w 7084381"/>
              <a:gd name="connsiteY0" fmla="*/ 0 h 336022"/>
              <a:gd name="connsiteX1" fmla="*/ 7084381 w 7084381"/>
              <a:gd name="connsiteY1" fmla="*/ 0 h 336022"/>
              <a:gd name="connsiteX2" fmla="*/ 6897950 w 7084381"/>
              <a:gd name="connsiteY2" fmla="*/ 309389 h 336022"/>
              <a:gd name="connsiteX3" fmla="*/ 0 w 7084381"/>
              <a:gd name="connsiteY3" fmla="*/ 336022 h 336022"/>
              <a:gd name="connsiteX4" fmla="*/ 0 w 7084381"/>
              <a:gd name="connsiteY4" fmla="*/ 0 h 336022"/>
              <a:gd name="connsiteX0" fmla="*/ 0 w 7084381"/>
              <a:gd name="connsiteY0" fmla="*/ 0 h 336022"/>
              <a:gd name="connsiteX1" fmla="*/ 7084381 w 7084381"/>
              <a:gd name="connsiteY1" fmla="*/ 0 h 336022"/>
              <a:gd name="connsiteX2" fmla="*/ 6960094 w 7084381"/>
              <a:gd name="connsiteY2" fmla="*/ 318267 h 336022"/>
              <a:gd name="connsiteX3" fmla="*/ 0 w 7084381"/>
              <a:gd name="connsiteY3" fmla="*/ 336022 h 336022"/>
              <a:gd name="connsiteX4" fmla="*/ 0 w 7084381"/>
              <a:gd name="connsiteY4" fmla="*/ 0 h 336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84381" h="336022">
                <a:moveTo>
                  <a:pt x="0" y="0"/>
                </a:moveTo>
                <a:lnTo>
                  <a:pt x="7084381" y="0"/>
                </a:lnTo>
                <a:lnTo>
                  <a:pt x="6960094" y="318267"/>
                </a:lnTo>
                <a:lnTo>
                  <a:pt x="0" y="336022"/>
                </a:lnTo>
                <a:lnTo>
                  <a:pt x="0" y="0"/>
                </a:lnTo>
                <a:close/>
              </a:path>
            </a:pathLst>
          </a:custGeom>
          <a:solidFill>
            <a:srgbClr val="B63E3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defTabSz="457200"/>
            <a:r>
              <a:rPr lang="tr-TR" sz="1600" b="1" dirty="0">
                <a:solidFill>
                  <a:prstClr val="white"/>
                </a:solidFill>
              </a:rPr>
              <a:t>E-İhale - Tekliflerin Değerlendirilmesi</a:t>
            </a:r>
            <a:endParaRPr lang="tr-TR" sz="1600" b="1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Metin kutusu 1">
            <a:extLst>
              <a:ext uri="{FF2B5EF4-FFF2-40B4-BE49-F238E27FC236}">
                <a16:creationId xmlns:a16="http://schemas.microsoft.com/office/drawing/2014/main" id="{0D4901F1-B014-43C0-BEA9-69D9684EE889}"/>
              </a:ext>
            </a:extLst>
          </p:cNvPr>
          <p:cNvSpPr txBox="1"/>
          <p:nvPr/>
        </p:nvSpPr>
        <p:spPr>
          <a:xfrm>
            <a:off x="261256" y="732482"/>
            <a:ext cx="8465699" cy="3696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just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8CB64A"/>
              </a:buClr>
              <a:buSzPct val="92000"/>
              <a:tabLst/>
              <a:defRPr/>
            </a:pPr>
            <a:endParaRPr kumimoji="0" lang="tr-TR" sz="2700" b="0" i="0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  <a:p>
            <a:pPr marR="0" lvl="0" algn="just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92000"/>
              <a:tabLst/>
              <a:defRPr/>
            </a:pPr>
            <a:r>
              <a:rPr lang="tr-TR" sz="2400" b="1" dirty="0">
                <a:solidFill>
                  <a:srgbClr val="C00000"/>
                </a:solidFill>
              </a:rPr>
              <a:t>Aşırı düşük tekliflerin sorgulanması aşamasında</a:t>
            </a:r>
            <a:r>
              <a:rPr kumimoji="0" lang="tr-TR" sz="2400" b="0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, </a:t>
            </a:r>
            <a:r>
              <a:rPr kumimoji="0" lang="tr-TR" sz="24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fiziki olarak sunulması istenilen belgeleri verilen makul süre içinde sunmayan veya belgelerin sunuluş şekline aykırı sunan istekliler ile yüklenen belgelerden farklı bir belge sunan isteklilerin</a:t>
            </a:r>
            <a:r>
              <a:rPr kumimoji="0" lang="tr-TR" sz="2400" b="0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,</a:t>
            </a:r>
          </a:p>
          <a:p>
            <a:pPr marL="306000" marR="0" lvl="0" indent="-306000" algn="just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92000"/>
              <a:buFont typeface="Wingdings 2" panose="05020102010507070707" pitchFamily="18" charset="2"/>
              <a:buChar char=""/>
              <a:tabLst/>
              <a:defRPr/>
            </a:pPr>
            <a:endParaRPr kumimoji="0" lang="tr-TR" sz="2400" b="0" i="0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  <a:p>
            <a:pPr marL="900000" marR="0" lvl="2" indent="-270000" algn="just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92000"/>
              <a:buFont typeface="Wingdings 2" panose="05020102010507070707" pitchFamily="18" charset="2"/>
              <a:buChar char=""/>
              <a:tabLst/>
              <a:defRPr/>
            </a:pPr>
            <a:r>
              <a:rPr kumimoji="0" lang="tr-TR" sz="2400" b="1" i="0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+mn-ea"/>
                <a:cs typeface="+mn-cs"/>
              </a:rPr>
              <a:t>Teklifleri değerlendirme dışı bırakılır.</a:t>
            </a:r>
          </a:p>
          <a:p>
            <a:pPr marL="900000" marR="0" lvl="2" indent="-270000" algn="just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92000"/>
              <a:buFont typeface="Wingdings 2" panose="05020102010507070707" pitchFamily="18" charset="2"/>
              <a:buChar char=""/>
              <a:tabLst/>
              <a:defRPr/>
            </a:pPr>
            <a:r>
              <a:rPr kumimoji="0" lang="tr-TR" sz="2400" b="1" i="0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+mn-ea"/>
                <a:cs typeface="+mn-cs"/>
              </a:rPr>
              <a:t>Geçici teminatları gelir kaydedilir</a:t>
            </a:r>
            <a:r>
              <a:rPr kumimoji="0" lang="tr-TR" sz="2400" b="0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.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04D196F5-A9D1-6198-B8FE-E4797363F285}"/>
              </a:ext>
            </a:extLst>
          </p:cNvPr>
          <p:cNvSpPr txBox="1"/>
          <p:nvPr/>
        </p:nvSpPr>
        <p:spPr>
          <a:xfrm>
            <a:off x="0" y="111479"/>
            <a:ext cx="7259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chemeClr val="bg1"/>
                </a:solidFill>
              </a:rPr>
              <a:t>ELEKTRONİK KAMU ALIMLARI SİSTEMİ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0B0D9DBA-CEFF-59C6-892B-A568F6A9938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4381" y="3912384"/>
            <a:ext cx="1538128" cy="2213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188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dörtgen 14"/>
          <p:cNvSpPr/>
          <p:nvPr/>
        </p:nvSpPr>
        <p:spPr>
          <a:xfrm>
            <a:off x="0" y="732482"/>
            <a:ext cx="7084381" cy="336022"/>
          </a:xfrm>
          <a:custGeom>
            <a:avLst/>
            <a:gdLst>
              <a:gd name="connsiteX0" fmla="*/ 0 w 7084381"/>
              <a:gd name="connsiteY0" fmla="*/ 0 h 336022"/>
              <a:gd name="connsiteX1" fmla="*/ 7084381 w 7084381"/>
              <a:gd name="connsiteY1" fmla="*/ 0 h 336022"/>
              <a:gd name="connsiteX2" fmla="*/ 7084381 w 7084381"/>
              <a:gd name="connsiteY2" fmla="*/ 336022 h 336022"/>
              <a:gd name="connsiteX3" fmla="*/ 0 w 7084381"/>
              <a:gd name="connsiteY3" fmla="*/ 336022 h 336022"/>
              <a:gd name="connsiteX4" fmla="*/ 0 w 7084381"/>
              <a:gd name="connsiteY4" fmla="*/ 0 h 336022"/>
              <a:gd name="connsiteX0" fmla="*/ 0 w 7084381"/>
              <a:gd name="connsiteY0" fmla="*/ 0 h 336022"/>
              <a:gd name="connsiteX1" fmla="*/ 7084381 w 7084381"/>
              <a:gd name="connsiteY1" fmla="*/ 0 h 336022"/>
              <a:gd name="connsiteX2" fmla="*/ 6897950 w 7084381"/>
              <a:gd name="connsiteY2" fmla="*/ 273878 h 336022"/>
              <a:gd name="connsiteX3" fmla="*/ 0 w 7084381"/>
              <a:gd name="connsiteY3" fmla="*/ 336022 h 336022"/>
              <a:gd name="connsiteX4" fmla="*/ 0 w 7084381"/>
              <a:gd name="connsiteY4" fmla="*/ 0 h 336022"/>
              <a:gd name="connsiteX0" fmla="*/ 0 w 7084381"/>
              <a:gd name="connsiteY0" fmla="*/ 0 h 336022"/>
              <a:gd name="connsiteX1" fmla="*/ 7084381 w 7084381"/>
              <a:gd name="connsiteY1" fmla="*/ 0 h 336022"/>
              <a:gd name="connsiteX2" fmla="*/ 6897950 w 7084381"/>
              <a:gd name="connsiteY2" fmla="*/ 291633 h 336022"/>
              <a:gd name="connsiteX3" fmla="*/ 0 w 7084381"/>
              <a:gd name="connsiteY3" fmla="*/ 336022 h 336022"/>
              <a:gd name="connsiteX4" fmla="*/ 0 w 7084381"/>
              <a:gd name="connsiteY4" fmla="*/ 0 h 336022"/>
              <a:gd name="connsiteX0" fmla="*/ 0 w 7084381"/>
              <a:gd name="connsiteY0" fmla="*/ 0 h 336022"/>
              <a:gd name="connsiteX1" fmla="*/ 7084381 w 7084381"/>
              <a:gd name="connsiteY1" fmla="*/ 0 h 336022"/>
              <a:gd name="connsiteX2" fmla="*/ 6897950 w 7084381"/>
              <a:gd name="connsiteY2" fmla="*/ 309389 h 336022"/>
              <a:gd name="connsiteX3" fmla="*/ 0 w 7084381"/>
              <a:gd name="connsiteY3" fmla="*/ 336022 h 336022"/>
              <a:gd name="connsiteX4" fmla="*/ 0 w 7084381"/>
              <a:gd name="connsiteY4" fmla="*/ 0 h 336022"/>
              <a:gd name="connsiteX0" fmla="*/ 0 w 7084381"/>
              <a:gd name="connsiteY0" fmla="*/ 0 h 336022"/>
              <a:gd name="connsiteX1" fmla="*/ 7084381 w 7084381"/>
              <a:gd name="connsiteY1" fmla="*/ 0 h 336022"/>
              <a:gd name="connsiteX2" fmla="*/ 6960094 w 7084381"/>
              <a:gd name="connsiteY2" fmla="*/ 318267 h 336022"/>
              <a:gd name="connsiteX3" fmla="*/ 0 w 7084381"/>
              <a:gd name="connsiteY3" fmla="*/ 336022 h 336022"/>
              <a:gd name="connsiteX4" fmla="*/ 0 w 7084381"/>
              <a:gd name="connsiteY4" fmla="*/ 0 h 336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84381" h="336022">
                <a:moveTo>
                  <a:pt x="0" y="0"/>
                </a:moveTo>
                <a:lnTo>
                  <a:pt x="7084381" y="0"/>
                </a:lnTo>
                <a:lnTo>
                  <a:pt x="6960094" y="318267"/>
                </a:lnTo>
                <a:lnTo>
                  <a:pt x="0" y="336022"/>
                </a:lnTo>
                <a:lnTo>
                  <a:pt x="0" y="0"/>
                </a:lnTo>
                <a:close/>
              </a:path>
            </a:pathLst>
          </a:custGeom>
          <a:solidFill>
            <a:srgbClr val="B63E3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defTabSz="457200"/>
            <a:r>
              <a:rPr lang="tr-TR" sz="1600" b="1" dirty="0">
                <a:solidFill>
                  <a:prstClr val="white"/>
                </a:solidFill>
              </a:rPr>
              <a:t>E-İhale - </a:t>
            </a:r>
            <a:r>
              <a:rPr lang="tr-TR" sz="1600" b="1" dirty="0">
                <a:solidFill>
                  <a:prstClr val="white"/>
                </a:solidFill>
                <a:latin typeface="Calibri" panose="020F0502020204030204"/>
              </a:rPr>
              <a:t>Sözleşmenin İmzalanması</a:t>
            </a:r>
          </a:p>
        </p:txBody>
      </p:sp>
      <p:sp>
        <p:nvSpPr>
          <p:cNvPr id="2" name="Metin kutusu 1">
            <a:extLst>
              <a:ext uri="{FF2B5EF4-FFF2-40B4-BE49-F238E27FC236}">
                <a16:creationId xmlns:a16="http://schemas.microsoft.com/office/drawing/2014/main" id="{0D4901F1-B014-43C0-BEA9-69D9684EE889}"/>
              </a:ext>
            </a:extLst>
          </p:cNvPr>
          <p:cNvSpPr txBox="1"/>
          <p:nvPr/>
        </p:nvSpPr>
        <p:spPr>
          <a:xfrm>
            <a:off x="261257" y="732482"/>
            <a:ext cx="8491098" cy="4521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8CB64A"/>
              </a:buClr>
              <a:buSzPct val="92000"/>
              <a:buFont typeface="Arial" panose="020B0604020202020204" pitchFamily="34" charset="0"/>
              <a:buChar char="•"/>
              <a:tabLst/>
              <a:defRPr/>
            </a:pPr>
            <a:endParaRPr kumimoji="0" lang="tr-TR" sz="2700" b="0" i="0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92000"/>
              <a:buFont typeface="Arial" panose="020B0604020202020204" pitchFamily="34" charset="0"/>
              <a:buChar char="•"/>
              <a:tabLst/>
              <a:defRPr/>
            </a:pPr>
            <a:r>
              <a:rPr kumimoji="0" lang="tr-TR" sz="26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Sözleşmeye davet </a:t>
            </a:r>
            <a:r>
              <a:rPr kumimoji="0" lang="tr-TR" sz="2600" b="0" i="0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+mn-ea"/>
                <a:cs typeface="+mn-cs"/>
              </a:rPr>
              <a:t>EKAP üzerinden </a:t>
            </a:r>
            <a:r>
              <a:rPr kumimoji="0" lang="tr-TR" sz="2600" b="0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yapılır.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92000"/>
              <a:buFont typeface="Arial" panose="020B0604020202020204" pitchFamily="34" charset="0"/>
              <a:buChar char="•"/>
              <a:tabLst/>
              <a:defRPr/>
            </a:pPr>
            <a:r>
              <a:rPr kumimoji="0" lang="tr-TR" sz="26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Sözleşme imzalanmadan önce sunulması gereken belgeler</a:t>
            </a:r>
            <a:r>
              <a:rPr kumimoji="0" lang="tr-TR" sz="2600" b="0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, sözleşmeye davet edilen istekli tarafından </a:t>
            </a:r>
            <a:r>
              <a:rPr lang="tr-TR" sz="2600" b="1" dirty="0">
                <a:solidFill>
                  <a:srgbClr val="C00000"/>
                </a:solidFill>
              </a:rPr>
              <a:t>EKAP üzerinden </a:t>
            </a:r>
            <a:r>
              <a:rPr kumimoji="0" lang="tr-TR" sz="2600" b="1" i="0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+mn-ea"/>
                <a:cs typeface="+mn-cs"/>
              </a:rPr>
              <a:t>e-imza ile imzalanmak suretiyle gönderilir</a:t>
            </a:r>
            <a:r>
              <a:rPr kumimoji="0" lang="tr-TR" sz="2600" b="0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.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92000"/>
              <a:buFont typeface="Arial" panose="020B0604020202020204" pitchFamily="34" charset="0"/>
              <a:buChar char="•"/>
              <a:tabLst/>
              <a:defRPr/>
            </a:pPr>
            <a:r>
              <a:rPr kumimoji="0" lang="tr-TR" sz="2600" b="0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Sözleşme, taraflarca </a:t>
            </a:r>
            <a:r>
              <a:rPr kumimoji="0" lang="tr-TR" sz="2600" b="1" i="0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+mn-ea"/>
                <a:cs typeface="+mn-cs"/>
              </a:rPr>
              <a:t>EKAP üzerinden e-imza ile imzalanır</a:t>
            </a:r>
            <a:r>
              <a:rPr kumimoji="0" lang="tr-TR" sz="2600" b="0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. 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92000"/>
              <a:buFont typeface="Arial" panose="020B0604020202020204" pitchFamily="34" charset="0"/>
              <a:buChar char="•"/>
              <a:tabLst/>
              <a:defRPr/>
            </a:pPr>
            <a:r>
              <a:rPr kumimoji="0" lang="tr-TR" sz="2600" b="0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Sözleşmenin imzalanması aşamasında </a:t>
            </a:r>
            <a:r>
              <a:rPr kumimoji="0" lang="tr-TR" sz="26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yüklenen belgeler de doğrudan değerlendirmeye alınır</a:t>
            </a:r>
            <a:r>
              <a:rPr kumimoji="0" lang="tr-TR" sz="2600" b="0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ve ihtiyaç duyulması hali hariç </a:t>
            </a:r>
            <a:r>
              <a:rPr kumimoji="0" lang="tr-TR" sz="2600" b="1" i="0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+mn-ea"/>
                <a:cs typeface="+mn-cs"/>
              </a:rPr>
              <a:t>fiziki olarak sunulmaları istenmez</a:t>
            </a:r>
            <a:r>
              <a:rPr kumimoji="0" lang="tr-TR" sz="2800" b="0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. 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F110B898-B5DE-D4FE-AB15-954DD2A4E6FB}"/>
              </a:ext>
            </a:extLst>
          </p:cNvPr>
          <p:cNvSpPr txBox="1"/>
          <p:nvPr/>
        </p:nvSpPr>
        <p:spPr>
          <a:xfrm>
            <a:off x="0" y="111479"/>
            <a:ext cx="7259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chemeClr val="bg1"/>
                </a:solidFill>
              </a:rPr>
              <a:t>ELEKTRONİK KAMU ALIMLARI SİSTEMİ</a:t>
            </a:r>
          </a:p>
        </p:txBody>
      </p:sp>
    </p:spTree>
    <p:extLst>
      <p:ext uri="{BB962C8B-B14F-4D97-AF65-F5344CB8AC3E}">
        <p14:creationId xmlns:p14="http://schemas.microsoft.com/office/powerpoint/2010/main" val="988181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AC1426-407B-2111-8870-E5DE3DBAF8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dörtgen 14">
            <a:extLst>
              <a:ext uri="{FF2B5EF4-FFF2-40B4-BE49-F238E27FC236}">
                <a16:creationId xmlns:a16="http://schemas.microsoft.com/office/drawing/2014/main" id="{0B7F674E-4D84-4F9A-9FB5-860F65BE1550}"/>
              </a:ext>
            </a:extLst>
          </p:cNvPr>
          <p:cNvSpPr/>
          <p:nvPr/>
        </p:nvSpPr>
        <p:spPr>
          <a:xfrm>
            <a:off x="0" y="732482"/>
            <a:ext cx="7084381" cy="336022"/>
          </a:xfrm>
          <a:custGeom>
            <a:avLst/>
            <a:gdLst>
              <a:gd name="connsiteX0" fmla="*/ 0 w 7084381"/>
              <a:gd name="connsiteY0" fmla="*/ 0 h 336022"/>
              <a:gd name="connsiteX1" fmla="*/ 7084381 w 7084381"/>
              <a:gd name="connsiteY1" fmla="*/ 0 h 336022"/>
              <a:gd name="connsiteX2" fmla="*/ 7084381 w 7084381"/>
              <a:gd name="connsiteY2" fmla="*/ 336022 h 336022"/>
              <a:gd name="connsiteX3" fmla="*/ 0 w 7084381"/>
              <a:gd name="connsiteY3" fmla="*/ 336022 h 336022"/>
              <a:gd name="connsiteX4" fmla="*/ 0 w 7084381"/>
              <a:gd name="connsiteY4" fmla="*/ 0 h 336022"/>
              <a:gd name="connsiteX0" fmla="*/ 0 w 7084381"/>
              <a:gd name="connsiteY0" fmla="*/ 0 h 336022"/>
              <a:gd name="connsiteX1" fmla="*/ 7084381 w 7084381"/>
              <a:gd name="connsiteY1" fmla="*/ 0 h 336022"/>
              <a:gd name="connsiteX2" fmla="*/ 6897950 w 7084381"/>
              <a:gd name="connsiteY2" fmla="*/ 273878 h 336022"/>
              <a:gd name="connsiteX3" fmla="*/ 0 w 7084381"/>
              <a:gd name="connsiteY3" fmla="*/ 336022 h 336022"/>
              <a:gd name="connsiteX4" fmla="*/ 0 w 7084381"/>
              <a:gd name="connsiteY4" fmla="*/ 0 h 336022"/>
              <a:gd name="connsiteX0" fmla="*/ 0 w 7084381"/>
              <a:gd name="connsiteY0" fmla="*/ 0 h 336022"/>
              <a:gd name="connsiteX1" fmla="*/ 7084381 w 7084381"/>
              <a:gd name="connsiteY1" fmla="*/ 0 h 336022"/>
              <a:gd name="connsiteX2" fmla="*/ 6897950 w 7084381"/>
              <a:gd name="connsiteY2" fmla="*/ 291633 h 336022"/>
              <a:gd name="connsiteX3" fmla="*/ 0 w 7084381"/>
              <a:gd name="connsiteY3" fmla="*/ 336022 h 336022"/>
              <a:gd name="connsiteX4" fmla="*/ 0 w 7084381"/>
              <a:gd name="connsiteY4" fmla="*/ 0 h 336022"/>
              <a:gd name="connsiteX0" fmla="*/ 0 w 7084381"/>
              <a:gd name="connsiteY0" fmla="*/ 0 h 336022"/>
              <a:gd name="connsiteX1" fmla="*/ 7084381 w 7084381"/>
              <a:gd name="connsiteY1" fmla="*/ 0 h 336022"/>
              <a:gd name="connsiteX2" fmla="*/ 6897950 w 7084381"/>
              <a:gd name="connsiteY2" fmla="*/ 309389 h 336022"/>
              <a:gd name="connsiteX3" fmla="*/ 0 w 7084381"/>
              <a:gd name="connsiteY3" fmla="*/ 336022 h 336022"/>
              <a:gd name="connsiteX4" fmla="*/ 0 w 7084381"/>
              <a:gd name="connsiteY4" fmla="*/ 0 h 336022"/>
              <a:gd name="connsiteX0" fmla="*/ 0 w 7084381"/>
              <a:gd name="connsiteY0" fmla="*/ 0 h 336022"/>
              <a:gd name="connsiteX1" fmla="*/ 7084381 w 7084381"/>
              <a:gd name="connsiteY1" fmla="*/ 0 h 336022"/>
              <a:gd name="connsiteX2" fmla="*/ 6960094 w 7084381"/>
              <a:gd name="connsiteY2" fmla="*/ 318267 h 336022"/>
              <a:gd name="connsiteX3" fmla="*/ 0 w 7084381"/>
              <a:gd name="connsiteY3" fmla="*/ 336022 h 336022"/>
              <a:gd name="connsiteX4" fmla="*/ 0 w 7084381"/>
              <a:gd name="connsiteY4" fmla="*/ 0 h 336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84381" h="336022">
                <a:moveTo>
                  <a:pt x="0" y="0"/>
                </a:moveTo>
                <a:lnTo>
                  <a:pt x="7084381" y="0"/>
                </a:lnTo>
                <a:lnTo>
                  <a:pt x="6960094" y="318267"/>
                </a:lnTo>
                <a:lnTo>
                  <a:pt x="0" y="336022"/>
                </a:lnTo>
                <a:lnTo>
                  <a:pt x="0" y="0"/>
                </a:lnTo>
                <a:close/>
              </a:path>
            </a:pathLst>
          </a:custGeom>
          <a:solidFill>
            <a:srgbClr val="B63E3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defTabSz="457200"/>
            <a:r>
              <a:rPr lang="tr-TR" sz="1600" b="1" dirty="0">
                <a:solidFill>
                  <a:prstClr val="white"/>
                </a:solidFill>
              </a:rPr>
              <a:t>E-İhale - </a:t>
            </a:r>
            <a:r>
              <a:rPr lang="tr-TR" sz="1600" b="1" dirty="0">
                <a:solidFill>
                  <a:prstClr val="white"/>
                </a:solidFill>
                <a:latin typeface="Calibri" panose="020F0502020204030204"/>
              </a:rPr>
              <a:t>Sözleşmenin İmzalanması</a:t>
            </a:r>
          </a:p>
        </p:txBody>
      </p:sp>
      <p:graphicFrame>
        <p:nvGraphicFramePr>
          <p:cNvPr id="5" name="Nesne 4">
            <a:extLst>
              <a:ext uri="{FF2B5EF4-FFF2-40B4-BE49-F238E27FC236}">
                <a16:creationId xmlns:a16="http://schemas.microsoft.com/office/drawing/2014/main" id="{4DC6E77B-F701-2178-3590-A7F117E4F51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8594258"/>
              </p:ext>
            </p:extLst>
          </p:nvPr>
        </p:nvGraphicFramePr>
        <p:xfrm>
          <a:off x="289006" y="970383"/>
          <a:ext cx="7084381" cy="56823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Document" r:id="rId3" imgW="6719150" imgH="7945803" progId="Word.Document.12">
                  <p:embed/>
                </p:oleObj>
              </mc:Choice>
              <mc:Fallback>
                <p:oleObj name="Document" r:id="rId3" imgW="6719150" imgH="7945803" progId="Word.Document.12">
                  <p:embed/>
                  <p:pic>
                    <p:nvPicPr>
                      <p:cNvPr id="5" name="Nesne 4">
                        <a:extLst>
                          <a:ext uri="{FF2B5EF4-FFF2-40B4-BE49-F238E27FC236}">
                            <a16:creationId xmlns:a16="http://schemas.microsoft.com/office/drawing/2014/main" id="{F69D7CC9-52EB-438D-A401-D735B01A433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9006" y="970383"/>
                        <a:ext cx="7084381" cy="56823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Metin kutusu 1">
            <a:extLst>
              <a:ext uri="{FF2B5EF4-FFF2-40B4-BE49-F238E27FC236}">
                <a16:creationId xmlns:a16="http://schemas.microsoft.com/office/drawing/2014/main" id="{5BD96DBB-7D44-E5C7-9C8C-B326D0AF5986}"/>
              </a:ext>
            </a:extLst>
          </p:cNvPr>
          <p:cNvSpPr txBox="1"/>
          <p:nvPr/>
        </p:nvSpPr>
        <p:spPr>
          <a:xfrm>
            <a:off x="0" y="111479"/>
            <a:ext cx="7259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chemeClr val="bg1"/>
                </a:solidFill>
              </a:rPr>
              <a:t>ELEKTRONİK KAMU ALIMLARI SİSTEMİ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9AF54815-C756-936B-9E68-77DB28F8087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4490" y="2836588"/>
            <a:ext cx="1390504" cy="224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791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dörtgen 14"/>
          <p:cNvSpPr/>
          <p:nvPr/>
        </p:nvSpPr>
        <p:spPr>
          <a:xfrm>
            <a:off x="0" y="732482"/>
            <a:ext cx="7084381" cy="336022"/>
          </a:xfrm>
          <a:custGeom>
            <a:avLst/>
            <a:gdLst>
              <a:gd name="connsiteX0" fmla="*/ 0 w 7084381"/>
              <a:gd name="connsiteY0" fmla="*/ 0 h 336022"/>
              <a:gd name="connsiteX1" fmla="*/ 7084381 w 7084381"/>
              <a:gd name="connsiteY1" fmla="*/ 0 h 336022"/>
              <a:gd name="connsiteX2" fmla="*/ 7084381 w 7084381"/>
              <a:gd name="connsiteY2" fmla="*/ 336022 h 336022"/>
              <a:gd name="connsiteX3" fmla="*/ 0 w 7084381"/>
              <a:gd name="connsiteY3" fmla="*/ 336022 h 336022"/>
              <a:gd name="connsiteX4" fmla="*/ 0 w 7084381"/>
              <a:gd name="connsiteY4" fmla="*/ 0 h 336022"/>
              <a:gd name="connsiteX0" fmla="*/ 0 w 7084381"/>
              <a:gd name="connsiteY0" fmla="*/ 0 h 336022"/>
              <a:gd name="connsiteX1" fmla="*/ 7084381 w 7084381"/>
              <a:gd name="connsiteY1" fmla="*/ 0 h 336022"/>
              <a:gd name="connsiteX2" fmla="*/ 6897950 w 7084381"/>
              <a:gd name="connsiteY2" fmla="*/ 273878 h 336022"/>
              <a:gd name="connsiteX3" fmla="*/ 0 w 7084381"/>
              <a:gd name="connsiteY3" fmla="*/ 336022 h 336022"/>
              <a:gd name="connsiteX4" fmla="*/ 0 w 7084381"/>
              <a:gd name="connsiteY4" fmla="*/ 0 h 336022"/>
              <a:gd name="connsiteX0" fmla="*/ 0 w 7084381"/>
              <a:gd name="connsiteY0" fmla="*/ 0 h 336022"/>
              <a:gd name="connsiteX1" fmla="*/ 7084381 w 7084381"/>
              <a:gd name="connsiteY1" fmla="*/ 0 h 336022"/>
              <a:gd name="connsiteX2" fmla="*/ 6897950 w 7084381"/>
              <a:gd name="connsiteY2" fmla="*/ 291633 h 336022"/>
              <a:gd name="connsiteX3" fmla="*/ 0 w 7084381"/>
              <a:gd name="connsiteY3" fmla="*/ 336022 h 336022"/>
              <a:gd name="connsiteX4" fmla="*/ 0 w 7084381"/>
              <a:gd name="connsiteY4" fmla="*/ 0 h 336022"/>
              <a:gd name="connsiteX0" fmla="*/ 0 w 7084381"/>
              <a:gd name="connsiteY0" fmla="*/ 0 h 336022"/>
              <a:gd name="connsiteX1" fmla="*/ 7084381 w 7084381"/>
              <a:gd name="connsiteY1" fmla="*/ 0 h 336022"/>
              <a:gd name="connsiteX2" fmla="*/ 6897950 w 7084381"/>
              <a:gd name="connsiteY2" fmla="*/ 309389 h 336022"/>
              <a:gd name="connsiteX3" fmla="*/ 0 w 7084381"/>
              <a:gd name="connsiteY3" fmla="*/ 336022 h 336022"/>
              <a:gd name="connsiteX4" fmla="*/ 0 w 7084381"/>
              <a:gd name="connsiteY4" fmla="*/ 0 h 336022"/>
              <a:gd name="connsiteX0" fmla="*/ 0 w 7084381"/>
              <a:gd name="connsiteY0" fmla="*/ 0 h 336022"/>
              <a:gd name="connsiteX1" fmla="*/ 7084381 w 7084381"/>
              <a:gd name="connsiteY1" fmla="*/ 0 h 336022"/>
              <a:gd name="connsiteX2" fmla="*/ 6960094 w 7084381"/>
              <a:gd name="connsiteY2" fmla="*/ 318267 h 336022"/>
              <a:gd name="connsiteX3" fmla="*/ 0 w 7084381"/>
              <a:gd name="connsiteY3" fmla="*/ 336022 h 336022"/>
              <a:gd name="connsiteX4" fmla="*/ 0 w 7084381"/>
              <a:gd name="connsiteY4" fmla="*/ 0 h 336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84381" h="336022">
                <a:moveTo>
                  <a:pt x="0" y="0"/>
                </a:moveTo>
                <a:lnTo>
                  <a:pt x="7084381" y="0"/>
                </a:lnTo>
                <a:lnTo>
                  <a:pt x="6960094" y="318267"/>
                </a:lnTo>
                <a:lnTo>
                  <a:pt x="0" y="336022"/>
                </a:lnTo>
                <a:lnTo>
                  <a:pt x="0" y="0"/>
                </a:lnTo>
                <a:close/>
              </a:path>
            </a:pathLst>
          </a:custGeom>
          <a:solidFill>
            <a:srgbClr val="B63E3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defTabSz="457200"/>
            <a:r>
              <a:rPr lang="tr-TR" sz="1600" b="1" dirty="0">
                <a:solidFill>
                  <a:prstClr val="white"/>
                </a:solidFill>
              </a:rPr>
              <a:t>E-İhale - </a:t>
            </a:r>
            <a:r>
              <a:rPr lang="tr-TR" sz="1600" b="1" dirty="0">
                <a:solidFill>
                  <a:prstClr val="white"/>
                </a:solidFill>
                <a:latin typeface="Calibri" panose="020F0502020204030204"/>
              </a:rPr>
              <a:t>Sözleşmenin İmzalanması</a:t>
            </a:r>
          </a:p>
        </p:txBody>
      </p:sp>
      <p:sp>
        <p:nvSpPr>
          <p:cNvPr id="2" name="Metin kutusu 1">
            <a:extLst>
              <a:ext uri="{FF2B5EF4-FFF2-40B4-BE49-F238E27FC236}">
                <a16:creationId xmlns:a16="http://schemas.microsoft.com/office/drawing/2014/main" id="{BFECC333-C749-231B-9F31-92CF3A6F88B5}"/>
              </a:ext>
            </a:extLst>
          </p:cNvPr>
          <p:cNvSpPr txBox="1"/>
          <p:nvPr/>
        </p:nvSpPr>
        <p:spPr>
          <a:xfrm>
            <a:off x="0" y="111479"/>
            <a:ext cx="7259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chemeClr val="bg1"/>
                </a:solidFill>
              </a:rPr>
              <a:t>ELEKTRONİK KAMU ALIMLARI SİSTEMİ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078E1826-D313-D040-E687-870A22157B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424" y="1166287"/>
            <a:ext cx="8593988" cy="5129515"/>
          </a:xfrm>
          <a:prstGeom prst="rect">
            <a:avLst/>
          </a:prstGeom>
          <a:ln w="28575">
            <a:solidFill>
              <a:srgbClr val="335796"/>
            </a:solidFill>
          </a:ln>
        </p:spPr>
      </p:pic>
    </p:spTree>
    <p:extLst>
      <p:ext uri="{BB962C8B-B14F-4D97-AF65-F5344CB8AC3E}">
        <p14:creationId xmlns:p14="http://schemas.microsoft.com/office/powerpoint/2010/main" val="831518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5">
            <a:extLst>
              <a:ext uri="{FF2B5EF4-FFF2-40B4-BE49-F238E27FC236}">
                <a16:creationId xmlns:a16="http://schemas.microsoft.com/office/drawing/2014/main" id="{4E9969A2-45F7-4A40-A96B-889F9E702EA8}"/>
              </a:ext>
            </a:extLst>
          </p:cNvPr>
          <p:cNvSpPr txBox="1"/>
          <p:nvPr/>
        </p:nvSpPr>
        <p:spPr>
          <a:xfrm>
            <a:off x="0" y="111479"/>
            <a:ext cx="731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chemeClr val="bg1"/>
                </a:solidFill>
              </a:rPr>
              <a:t>ELEKTRONİK KAMU ALIMLARI SİSTEMİ</a:t>
            </a: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1F09095E-1158-4E94-B9E5-288A4427C1F2}"/>
              </a:ext>
            </a:extLst>
          </p:cNvPr>
          <p:cNvSpPr txBox="1"/>
          <p:nvPr/>
        </p:nvSpPr>
        <p:spPr>
          <a:xfrm>
            <a:off x="287867" y="1305342"/>
            <a:ext cx="8331200" cy="2169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06000" marR="0" lvl="0" indent="-306000" algn="just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92000"/>
              <a:buFont typeface="Wingdings 2" panose="05020102010507070707" pitchFamily="18" charset="2"/>
              <a:buChar char=""/>
              <a:tabLst/>
              <a:defRPr/>
            </a:pPr>
            <a:r>
              <a:rPr kumimoji="0" lang="tr-TR" sz="27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4735 sayılı KİSK kapsamındaki sözleşmelere ilişkin Yönetmeliğin 14 üncü maddesinde sayılan işlemler (Yer teslim tutanağının düzenlenmesi, </a:t>
            </a:r>
            <a:r>
              <a:rPr kumimoji="0" lang="tr-TR" sz="27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hakediş</a:t>
            </a:r>
            <a:r>
              <a:rPr kumimoji="0" lang="tr-TR" sz="27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, iş artışı ve eksilişi, ceza işlemleri, devir, muayene ve kabul işlemleri vb.) EKAP üzerinden gerçekleştirilir.</a:t>
            </a:r>
          </a:p>
        </p:txBody>
      </p:sp>
      <p:sp>
        <p:nvSpPr>
          <p:cNvPr id="2" name="Dikdörtgen 14">
            <a:extLst>
              <a:ext uri="{FF2B5EF4-FFF2-40B4-BE49-F238E27FC236}">
                <a16:creationId xmlns:a16="http://schemas.microsoft.com/office/drawing/2014/main" id="{4847EF97-EC7A-F967-2C59-7E6CD2CF8119}"/>
              </a:ext>
            </a:extLst>
          </p:cNvPr>
          <p:cNvSpPr/>
          <p:nvPr/>
        </p:nvSpPr>
        <p:spPr>
          <a:xfrm>
            <a:off x="0" y="732482"/>
            <a:ext cx="7084381" cy="336022"/>
          </a:xfrm>
          <a:custGeom>
            <a:avLst/>
            <a:gdLst>
              <a:gd name="connsiteX0" fmla="*/ 0 w 7084381"/>
              <a:gd name="connsiteY0" fmla="*/ 0 h 336022"/>
              <a:gd name="connsiteX1" fmla="*/ 7084381 w 7084381"/>
              <a:gd name="connsiteY1" fmla="*/ 0 h 336022"/>
              <a:gd name="connsiteX2" fmla="*/ 7084381 w 7084381"/>
              <a:gd name="connsiteY2" fmla="*/ 336022 h 336022"/>
              <a:gd name="connsiteX3" fmla="*/ 0 w 7084381"/>
              <a:gd name="connsiteY3" fmla="*/ 336022 h 336022"/>
              <a:gd name="connsiteX4" fmla="*/ 0 w 7084381"/>
              <a:gd name="connsiteY4" fmla="*/ 0 h 336022"/>
              <a:gd name="connsiteX0" fmla="*/ 0 w 7084381"/>
              <a:gd name="connsiteY0" fmla="*/ 0 h 336022"/>
              <a:gd name="connsiteX1" fmla="*/ 7084381 w 7084381"/>
              <a:gd name="connsiteY1" fmla="*/ 0 h 336022"/>
              <a:gd name="connsiteX2" fmla="*/ 6897950 w 7084381"/>
              <a:gd name="connsiteY2" fmla="*/ 273878 h 336022"/>
              <a:gd name="connsiteX3" fmla="*/ 0 w 7084381"/>
              <a:gd name="connsiteY3" fmla="*/ 336022 h 336022"/>
              <a:gd name="connsiteX4" fmla="*/ 0 w 7084381"/>
              <a:gd name="connsiteY4" fmla="*/ 0 h 336022"/>
              <a:gd name="connsiteX0" fmla="*/ 0 w 7084381"/>
              <a:gd name="connsiteY0" fmla="*/ 0 h 336022"/>
              <a:gd name="connsiteX1" fmla="*/ 7084381 w 7084381"/>
              <a:gd name="connsiteY1" fmla="*/ 0 h 336022"/>
              <a:gd name="connsiteX2" fmla="*/ 6897950 w 7084381"/>
              <a:gd name="connsiteY2" fmla="*/ 291633 h 336022"/>
              <a:gd name="connsiteX3" fmla="*/ 0 w 7084381"/>
              <a:gd name="connsiteY3" fmla="*/ 336022 h 336022"/>
              <a:gd name="connsiteX4" fmla="*/ 0 w 7084381"/>
              <a:gd name="connsiteY4" fmla="*/ 0 h 336022"/>
              <a:gd name="connsiteX0" fmla="*/ 0 w 7084381"/>
              <a:gd name="connsiteY0" fmla="*/ 0 h 336022"/>
              <a:gd name="connsiteX1" fmla="*/ 7084381 w 7084381"/>
              <a:gd name="connsiteY1" fmla="*/ 0 h 336022"/>
              <a:gd name="connsiteX2" fmla="*/ 6897950 w 7084381"/>
              <a:gd name="connsiteY2" fmla="*/ 309389 h 336022"/>
              <a:gd name="connsiteX3" fmla="*/ 0 w 7084381"/>
              <a:gd name="connsiteY3" fmla="*/ 336022 h 336022"/>
              <a:gd name="connsiteX4" fmla="*/ 0 w 7084381"/>
              <a:gd name="connsiteY4" fmla="*/ 0 h 336022"/>
              <a:gd name="connsiteX0" fmla="*/ 0 w 7084381"/>
              <a:gd name="connsiteY0" fmla="*/ 0 h 336022"/>
              <a:gd name="connsiteX1" fmla="*/ 7084381 w 7084381"/>
              <a:gd name="connsiteY1" fmla="*/ 0 h 336022"/>
              <a:gd name="connsiteX2" fmla="*/ 6960094 w 7084381"/>
              <a:gd name="connsiteY2" fmla="*/ 318267 h 336022"/>
              <a:gd name="connsiteX3" fmla="*/ 0 w 7084381"/>
              <a:gd name="connsiteY3" fmla="*/ 336022 h 336022"/>
              <a:gd name="connsiteX4" fmla="*/ 0 w 7084381"/>
              <a:gd name="connsiteY4" fmla="*/ 0 h 336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84381" h="336022">
                <a:moveTo>
                  <a:pt x="0" y="0"/>
                </a:moveTo>
                <a:lnTo>
                  <a:pt x="7084381" y="0"/>
                </a:lnTo>
                <a:lnTo>
                  <a:pt x="6960094" y="318267"/>
                </a:lnTo>
                <a:lnTo>
                  <a:pt x="0" y="336022"/>
                </a:lnTo>
                <a:lnTo>
                  <a:pt x="0" y="0"/>
                </a:lnTo>
                <a:close/>
              </a:path>
            </a:pathLst>
          </a:custGeom>
          <a:solidFill>
            <a:srgbClr val="B63E3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defTabSz="457200"/>
            <a:r>
              <a:rPr lang="tr-TR" sz="1600" b="1" dirty="0">
                <a:solidFill>
                  <a:prstClr val="white"/>
                </a:solidFill>
                <a:latin typeface="Calibri" panose="020F0502020204030204"/>
              </a:rPr>
              <a:t>Sözleşmenin Uygulanma Süreci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FD298ADD-B666-4194-B40D-1F2BC0A03A1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9934" y="3898617"/>
            <a:ext cx="3163826" cy="2372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887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160217" y="1438170"/>
            <a:ext cx="8823566" cy="5083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0969" algn="just">
              <a:spcBef>
                <a:spcPts val="600"/>
              </a:spcBef>
              <a:spcAft>
                <a:spcPts val="600"/>
              </a:spcAft>
            </a:pPr>
            <a:r>
              <a:rPr lang="tr-TR" sz="2200" b="1" dirty="0">
                <a:latin typeface="Calibri" panose="020F0502020204030204" pitchFamily="34" charset="0"/>
              </a:rPr>
              <a:t>01.08.2025’den sonraki süreçte, Kurum resmî internet sayfasında duyurulacak tarihten sonra uygulamaya konulacak  sözleşme sürecine ilişkin  işlemler:</a:t>
            </a:r>
          </a:p>
          <a:p>
            <a:pPr marL="642938" indent="-285750" algn="just"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ü"/>
            </a:pPr>
            <a:r>
              <a:rPr lang="tr-TR" dirty="0">
                <a:cs typeface="Calibri" panose="020F0502020204030204" pitchFamily="34" charset="0"/>
              </a:rPr>
              <a:t>Yer teslim tutanağının düzenlenmesi/yüklenmesi,</a:t>
            </a:r>
          </a:p>
          <a:p>
            <a:pPr marL="642938" indent="-285750" algn="just"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ü"/>
            </a:pPr>
            <a:r>
              <a:rPr lang="tr-TR" dirty="0">
                <a:cs typeface="Calibri" panose="020F0502020204030204" pitchFamily="34" charset="0"/>
              </a:rPr>
              <a:t>Teknik personel bildirimi ve onayı,</a:t>
            </a:r>
          </a:p>
          <a:p>
            <a:pPr marL="642938" indent="-285750" algn="just"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ü"/>
            </a:pPr>
            <a:r>
              <a:rPr lang="tr-TR" dirty="0">
                <a:cs typeface="Calibri" panose="020F0502020204030204" pitchFamily="34" charset="0"/>
              </a:rPr>
              <a:t>Revize programlar dâhil iş programı başvuruları ve bunlara ilişkin onaylar,</a:t>
            </a:r>
          </a:p>
          <a:p>
            <a:pPr marL="642938" indent="-285750" algn="just"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ü"/>
            </a:pPr>
            <a:r>
              <a:rPr lang="tr-TR" dirty="0">
                <a:cs typeface="Calibri" panose="020F0502020204030204" pitchFamily="34" charset="0"/>
              </a:rPr>
              <a:t>Alt yüklenici onay başvurusu ve onayı ile alt yüklenici sözleşmesinin yüklenmesi,</a:t>
            </a:r>
          </a:p>
          <a:p>
            <a:pPr marL="642938" indent="-285750" algn="just"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ü"/>
            </a:pPr>
            <a:r>
              <a:rPr lang="tr-TR" dirty="0">
                <a:cs typeface="Calibri" panose="020F0502020204030204" pitchFamily="34" charset="0"/>
              </a:rPr>
              <a:t>Proje değişikliği, iş artışı ve iş eksilişi onayları,</a:t>
            </a:r>
          </a:p>
          <a:p>
            <a:pPr marL="642938" indent="-285750" algn="just"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ü"/>
            </a:pPr>
            <a:r>
              <a:rPr lang="tr-TR" dirty="0">
                <a:cs typeface="Calibri" panose="020F0502020204030204" pitchFamily="34" charset="0"/>
              </a:rPr>
              <a:t>Süre uzatımı başvuru ve onayları,</a:t>
            </a:r>
          </a:p>
          <a:p>
            <a:pPr marL="642938" indent="-285750" algn="just"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ü"/>
            </a:pPr>
            <a:r>
              <a:rPr lang="tr-TR" dirty="0">
                <a:cs typeface="Calibri" panose="020F0502020204030204" pitchFamily="34" charset="0"/>
              </a:rPr>
              <a:t>Mücbir sebep başvuru ve onayları,</a:t>
            </a:r>
          </a:p>
          <a:p>
            <a:pPr marL="642938" indent="-285750" algn="just"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ü"/>
            </a:pPr>
            <a:r>
              <a:rPr lang="tr-TR" dirty="0">
                <a:cs typeface="Calibri" panose="020F0502020204030204" pitchFamily="34" charset="0"/>
              </a:rPr>
              <a:t>Rapor ve teknik doküman onay başvurusu ve onayı,</a:t>
            </a:r>
          </a:p>
          <a:p>
            <a:pPr marL="642938" indent="-285750" algn="just"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ü"/>
            </a:pPr>
            <a:r>
              <a:rPr lang="tr-TR" dirty="0">
                <a:cs typeface="Calibri" panose="020F0502020204030204" pitchFamily="34" charset="0"/>
              </a:rPr>
              <a:t>Yeni birim fiyat ve revize birim fiyat işlemleri,</a:t>
            </a:r>
          </a:p>
          <a:p>
            <a:pPr marL="642938" indent="-285750" algn="just"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ü"/>
            </a:pPr>
            <a:r>
              <a:rPr lang="tr-TR" dirty="0">
                <a:cs typeface="Calibri" panose="020F0502020204030204" pitchFamily="34" charset="0"/>
              </a:rPr>
              <a:t>Fiyat farkı hesap işlemleri,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ECBD6194-5EF4-4347-BA71-0131047B1D5A}"/>
              </a:ext>
            </a:extLst>
          </p:cNvPr>
          <p:cNvSpPr txBox="1"/>
          <p:nvPr/>
        </p:nvSpPr>
        <p:spPr>
          <a:xfrm>
            <a:off x="-1" y="111479"/>
            <a:ext cx="73245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chemeClr val="bg1"/>
                </a:solidFill>
              </a:rPr>
              <a:t>ELEKTRONİK KAMU ALIMLARI SİSTEMİ</a:t>
            </a:r>
          </a:p>
        </p:txBody>
      </p:sp>
      <p:sp>
        <p:nvSpPr>
          <p:cNvPr id="8" name="Dikdörtgen 14">
            <a:extLst>
              <a:ext uri="{FF2B5EF4-FFF2-40B4-BE49-F238E27FC236}">
                <a16:creationId xmlns:a16="http://schemas.microsoft.com/office/drawing/2014/main" id="{0AA8D37B-DBC4-F30B-1286-55361992D7A9}"/>
              </a:ext>
            </a:extLst>
          </p:cNvPr>
          <p:cNvSpPr/>
          <p:nvPr/>
        </p:nvSpPr>
        <p:spPr>
          <a:xfrm>
            <a:off x="0" y="732482"/>
            <a:ext cx="7084381" cy="336022"/>
          </a:xfrm>
          <a:custGeom>
            <a:avLst/>
            <a:gdLst>
              <a:gd name="connsiteX0" fmla="*/ 0 w 7084381"/>
              <a:gd name="connsiteY0" fmla="*/ 0 h 336022"/>
              <a:gd name="connsiteX1" fmla="*/ 7084381 w 7084381"/>
              <a:gd name="connsiteY1" fmla="*/ 0 h 336022"/>
              <a:gd name="connsiteX2" fmla="*/ 7084381 w 7084381"/>
              <a:gd name="connsiteY2" fmla="*/ 336022 h 336022"/>
              <a:gd name="connsiteX3" fmla="*/ 0 w 7084381"/>
              <a:gd name="connsiteY3" fmla="*/ 336022 h 336022"/>
              <a:gd name="connsiteX4" fmla="*/ 0 w 7084381"/>
              <a:gd name="connsiteY4" fmla="*/ 0 h 336022"/>
              <a:gd name="connsiteX0" fmla="*/ 0 w 7084381"/>
              <a:gd name="connsiteY0" fmla="*/ 0 h 336022"/>
              <a:gd name="connsiteX1" fmla="*/ 7084381 w 7084381"/>
              <a:gd name="connsiteY1" fmla="*/ 0 h 336022"/>
              <a:gd name="connsiteX2" fmla="*/ 6897950 w 7084381"/>
              <a:gd name="connsiteY2" fmla="*/ 273878 h 336022"/>
              <a:gd name="connsiteX3" fmla="*/ 0 w 7084381"/>
              <a:gd name="connsiteY3" fmla="*/ 336022 h 336022"/>
              <a:gd name="connsiteX4" fmla="*/ 0 w 7084381"/>
              <a:gd name="connsiteY4" fmla="*/ 0 h 336022"/>
              <a:gd name="connsiteX0" fmla="*/ 0 w 7084381"/>
              <a:gd name="connsiteY0" fmla="*/ 0 h 336022"/>
              <a:gd name="connsiteX1" fmla="*/ 7084381 w 7084381"/>
              <a:gd name="connsiteY1" fmla="*/ 0 h 336022"/>
              <a:gd name="connsiteX2" fmla="*/ 6897950 w 7084381"/>
              <a:gd name="connsiteY2" fmla="*/ 291633 h 336022"/>
              <a:gd name="connsiteX3" fmla="*/ 0 w 7084381"/>
              <a:gd name="connsiteY3" fmla="*/ 336022 h 336022"/>
              <a:gd name="connsiteX4" fmla="*/ 0 w 7084381"/>
              <a:gd name="connsiteY4" fmla="*/ 0 h 336022"/>
              <a:gd name="connsiteX0" fmla="*/ 0 w 7084381"/>
              <a:gd name="connsiteY0" fmla="*/ 0 h 336022"/>
              <a:gd name="connsiteX1" fmla="*/ 7084381 w 7084381"/>
              <a:gd name="connsiteY1" fmla="*/ 0 h 336022"/>
              <a:gd name="connsiteX2" fmla="*/ 6897950 w 7084381"/>
              <a:gd name="connsiteY2" fmla="*/ 309389 h 336022"/>
              <a:gd name="connsiteX3" fmla="*/ 0 w 7084381"/>
              <a:gd name="connsiteY3" fmla="*/ 336022 h 336022"/>
              <a:gd name="connsiteX4" fmla="*/ 0 w 7084381"/>
              <a:gd name="connsiteY4" fmla="*/ 0 h 336022"/>
              <a:gd name="connsiteX0" fmla="*/ 0 w 7084381"/>
              <a:gd name="connsiteY0" fmla="*/ 0 h 336022"/>
              <a:gd name="connsiteX1" fmla="*/ 7084381 w 7084381"/>
              <a:gd name="connsiteY1" fmla="*/ 0 h 336022"/>
              <a:gd name="connsiteX2" fmla="*/ 6960094 w 7084381"/>
              <a:gd name="connsiteY2" fmla="*/ 318267 h 336022"/>
              <a:gd name="connsiteX3" fmla="*/ 0 w 7084381"/>
              <a:gd name="connsiteY3" fmla="*/ 336022 h 336022"/>
              <a:gd name="connsiteX4" fmla="*/ 0 w 7084381"/>
              <a:gd name="connsiteY4" fmla="*/ 0 h 336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84381" h="336022">
                <a:moveTo>
                  <a:pt x="0" y="0"/>
                </a:moveTo>
                <a:lnTo>
                  <a:pt x="7084381" y="0"/>
                </a:lnTo>
                <a:lnTo>
                  <a:pt x="6960094" y="318267"/>
                </a:lnTo>
                <a:lnTo>
                  <a:pt x="0" y="336022"/>
                </a:lnTo>
                <a:lnTo>
                  <a:pt x="0" y="0"/>
                </a:lnTo>
                <a:close/>
              </a:path>
            </a:pathLst>
          </a:custGeom>
          <a:solidFill>
            <a:srgbClr val="B63E3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defTabSz="457200"/>
            <a:r>
              <a:rPr lang="tr-TR" sz="1600" b="1" dirty="0">
                <a:solidFill>
                  <a:prstClr val="white"/>
                </a:solidFill>
                <a:latin typeface="Calibri" panose="020F0502020204030204"/>
              </a:rPr>
              <a:t>Sözleşmenin Uygulanma Süreci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EB76FDAF-D703-D741-3197-CE046E2B9E3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4381" y="4289826"/>
            <a:ext cx="1186904" cy="2038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488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160217" y="1438170"/>
            <a:ext cx="8823566" cy="5001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0969" algn="just">
              <a:spcBef>
                <a:spcPts val="600"/>
              </a:spcBef>
              <a:spcAft>
                <a:spcPts val="600"/>
              </a:spcAft>
            </a:pPr>
            <a:r>
              <a:rPr lang="tr-TR" sz="2200" b="1" dirty="0">
                <a:latin typeface="Calibri" panose="020F0502020204030204" pitchFamily="34" charset="0"/>
              </a:rPr>
              <a:t>01.08.2025’den sonraki süreçte, Kurum resmî internet sayfasında duyurulacak tarihten sonra uygulamaya konulacak  sözleşme sürecine ilişkin  işlemler:</a:t>
            </a:r>
          </a:p>
          <a:p>
            <a:pPr marL="642938" indent="-285750" algn="just"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ü"/>
            </a:pPr>
            <a:r>
              <a:rPr lang="tr-TR" dirty="0" err="1">
                <a:cs typeface="Calibri" panose="020F0502020204030204" pitchFamily="34" charset="0"/>
              </a:rPr>
              <a:t>Hakediş</a:t>
            </a:r>
            <a:r>
              <a:rPr lang="tr-TR" dirty="0">
                <a:cs typeface="Calibri" panose="020F0502020204030204" pitchFamily="34" charset="0"/>
              </a:rPr>
              <a:t> başvuruları, </a:t>
            </a:r>
            <a:r>
              <a:rPr lang="tr-TR" dirty="0" err="1">
                <a:cs typeface="Calibri" panose="020F0502020204030204" pitchFamily="34" charset="0"/>
              </a:rPr>
              <a:t>hakediş</a:t>
            </a:r>
            <a:r>
              <a:rPr lang="tr-TR" dirty="0">
                <a:cs typeface="Calibri" panose="020F0502020204030204" pitchFamily="34" charset="0"/>
              </a:rPr>
              <a:t> raporlarının düzenlenmesi ve onaylanması, </a:t>
            </a:r>
            <a:r>
              <a:rPr lang="tr-TR" dirty="0" err="1">
                <a:cs typeface="Calibri" panose="020F0502020204030204" pitchFamily="34" charset="0"/>
              </a:rPr>
              <a:t>ihtirazi</a:t>
            </a:r>
            <a:r>
              <a:rPr lang="tr-TR" dirty="0">
                <a:cs typeface="Calibri" panose="020F0502020204030204" pitchFamily="34" charset="0"/>
              </a:rPr>
              <a:t> kayıt ve kesin hesap işlemleri,</a:t>
            </a:r>
          </a:p>
          <a:p>
            <a:pPr marL="642938" indent="-285750" algn="just"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ü"/>
            </a:pPr>
            <a:r>
              <a:rPr lang="tr-TR" dirty="0">
                <a:cs typeface="Calibri" panose="020F0502020204030204" pitchFamily="34" charset="0"/>
              </a:rPr>
              <a:t>Denetim, ara denetim ve kontrol teşkilatı görevlendirmelerine ilişkin onaylar ile cezalar dâhil yapılacak işlemlere ilişkin belge ve tutanakların düzenlenmesi,</a:t>
            </a:r>
          </a:p>
          <a:p>
            <a:pPr marL="642938" indent="-285750" algn="just"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ü"/>
            </a:pPr>
            <a:r>
              <a:rPr lang="tr-TR" dirty="0">
                <a:cs typeface="Calibri" panose="020F0502020204030204" pitchFamily="34" charset="0"/>
              </a:rPr>
              <a:t>Kabul başvuruları, muayene ve kabul komisyonlarının oluşturulması, muayene ve kabul sürecinde yapılacak işlemlere ilişkin belge ve tutanakların düzenlenmesi,</a:t>
            </a:r>
          </a:p>
          <a:p>
            <a:pPr marL="642938" indent="-285750" algn="just"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ü"/>
            </a:pPr>
            <a:r>
              <a:rPr lang="tr-TR" dirty="0">
                <a:cs typeface="Calibri" panose="020F0502020204030204" pitchFamily="34" charset="0"/>
              </a:rPr>
              <a:t>Ek kesin teminatların alınması, kesin ve ek kesin teminatların iadesine ilişkin işlemler,</a:t>
            </a:r>
          </a:p>
          <a:p>
            <a:pPr marL="642938" indent="-285750" algn="just"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ü"/>
            </a:pPr>
            <a:r>
              <a:rPr lang="tr-TR" dirty="0">
                <a:cs typeface="Calibri" panose="020F0502020204030204" pitchFamily="34" charset="0"/>
              </a:rPr>
              <a:t>Sigorta poliçelerinin yüklenmesi,</a:t>
            </a:r>
          </a:p>
          <a:p>
            <a:pPr marL="642938" indent="-285750" algn="just"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ü"/>
            </a:pPr>
            <a:r>
              <a:rPr lang="tr-TR" dirty="0">
                <a:cs typeface="Calibri" panose="020F0502020204030204" pitchFamily="34" charset="0"/>
              </a:rPr>
              <a:t>Sözleşme devir başvuruları ve onayları,</a:t>
            </a:r>
          </a:p>
          <a:p>
            <a:pPr marL="642938" indent="-285750" algn="just"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ü"/>
            </a:pPr>
            <a:r>
              <a:rPr lang="tr-TR" dirty="0">
                <a:cs typeface="Calibri" panose="020F0502020204030204" pitchFamily="34" charset="0"/>
              </a:rPr>
              <a:t>Sözleşme fesih ve tasfiye işlemleri,</a:t>
            </a:r>
          </a:p>
          <a:p>
            <a:pPr marL="642938" indent="-285750" algn="just"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ü"/>
            </a:pPr>
            <a:r>
              <a:rPr lang="tr-TR" dirty="0">
                <a:cs typeface="Calibri" panose="020F0502020204030204" pitchFamily="34" charset="0"/>
              </a:rPr>
              <a:t>Kurum tarafından belirlenecek diğer işlemler.</a:t>
            </a:r>
          </a:p>
        </p:txBody>
      </p:sp>
      <p:sp>
        <p:nvSpPr>
          <p:cNvPr id="3" name="Dikdörtgen 14">
            <a:extLst>
              <a:ext uri="{FF2B5EF4-FFF2-40B4-BE49-F238E27FC236}">
                <a16:creationId xmlns:a16="http://schemas.microsoft.com/office/drawing/2014/main" id="{5381E824-7B21-9981-EB14-0AF12BBC84BE}"/>
              </a:ext>
            </a:extLst>
          </p:cNvPr>
          <p:cNvSpPr/>
          <p:nvPr/>
        </p:nvSpPr>
        <p:spPr>
          <a:xfrm>
            <a:off x="0" y="732482"/>
            <a:ext cx="7084381" cy="336022"/>
          </a:xfrm>
          <a:custGeom>
            <a:avLst/>
            <a:gdLst>
              <a:gd name="connsiteX0" fmla="*/ 0 w 7084381"/>
              <a:gd name="connsiteY0" fmla="*/ 0 h 336022"/>
              <a:gd name="connsiteX1" fmla="*/ 7084381 w 7084381"/>
              <a:gd name="connsiteY1" fmla="*/ 0 h 336022"/>
              <a:gd name="connsiteX2" fmla="*/ 7084381 w 7084381"/>
              <a:gd name="connsiteY2" fmla="*/ 336022 h 336022"/>
              <a:gd name="connsiteX3" fmla="*/ 0 w 7084381"/>
              <a:gd name="connsiteY3" fmla="*/ 336022 h 336022"/>
              <a:gd name="connsiteX4" fmla="*/ 0 w 7084381"/>
              <a:gd name="connsiteY4" fmla="*/ 0 h 336022"/>
              <a:gd name="connsiteX0" fmla="*/ 0 w 7084381"/>
              <a:gd name="connsiteY0" fmla="*/ 0 h 336022"/>
              <a:gd name="connsiteX1" fmla="*/ 7084381 w 7084381"/>
              <a:gd name="connsiteY1" fmla="*/ 0 h 336022"/>
              <a:gd name="connsiteX2" fmla="*/ 6897950 w 7084381"/>
              <a:gd name="connsiteY2" fmla="*/ 273878 h 336022"/>
              <a:gd name="connsiteX3" fmla="*/ 0 w 7084381"/>
              <a:gd name="connsiteY3" fmla="*/ 336022 h 336022"/>
              <a:gd name="connsiteX4" fmla="*/ 0 w 7084381"/>
              <a:gd name="connsiteY4" fmla="*/ 0 h 336022"/>
              <a:gd name="connsiteX0" fmla="*/ 0 w 7084381"/>
              <a:gd name="connsiteY0" fmla="*/ 0 h 336022"/>
              <a:gd name="connsiteX1" fmla="*/ 7084381 w 7084381"/>
              <a:gd name="connsiteY1" fmla="*/ 0 h 336022"/>
              <a:gd name="connsiteX2" fmla="*/ 6897950 w 7084381"/>
              <a:gd name="connsiteY2" fmla="*/ 291633 h 336022"/>
              <a:gd name="connsiteX3" fmla="*/ 0 w 7084381"/>
              <a:gd name="connsiteY3" fmla="*/ 336022 h 336022"/>
              <a:gd name="connsiteX4" fmla="*/ 0 w 7084381"/>
              <a:gd name="connsiteY4" fmla="*/ 0 h 336022"/>
              <a:gd name="connsiteX0" fmla="*/ 0 w 7084381"/>
              <a:gd name="connsiteY0" fmla="*/ 0 h 336022"/>
              <a:gd name="connsiteX1" fmla="*/ 7084381 w 7084381"/>
              <a:gd name="connsiteY1" fmla="*/ 0 h 336022"/>
              <a:gd name="connsiteX2" fmla="*/ 6897950 w 7084381"/>
              <a:gd name="connsiteY2" fmla="*/ 309389 h 336022"/>
              <a:gd name="connsiteX3" fmla="*/ 0 w 7084381"/>
              <a:gd name="connsiteY3" fmla="*/ 336022 h 336022"/>
              <a:gd name="connsiteX4" fmla="*/ 0 w 7084381"/>
              <a:gd name="connsiteY4" fmla="*/ 0 h 336022"/>
              <a:gd name="connsiteX0" fmla="*/ 0 w 7084381"/>
              <a:gd name="connsiteY0" fmla="*/ 0 h 336022"/>
              <a:gd name="connsiteX1" fmla="*/ 7084381 w 7084381"/>
              <a:gd name="connsiteY1" fmla="*/ 0 h 336022"/>
              <a:gd name="connsiteX2" fmla="*/ 6960094 w 7084381"/>
              <a:gd name="connsiteY2" fmla="*/ 318267 h 336022"/>
              <a:gd name="connsiteX3" fmla="*/ 0 w 7084381"/>
              <a:gd name="connsiteY3" fmla="*/ 336022 h 336022"/>
              <a:gd name="connsiteX4" fmla="*/ 0 w 7084381"/>
              <a:gd name="connsiteY4" fmla="*/ 0 h 336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84381" h="336022">
                <a:moveTo>
                  <a:pt x="0" y="0"/>
                </a:moveTo>
                <a:lnTo>
                  <a:pt x="7084381" y="0"/>
                </a:lnTo>
                <a:lnTo>
                  <a:pt x="6960094" y="318267"/>
                </a:lnTo>
                <a:lnTo>
                  <a:pt x="0" y="336022"/>
                </a:lnTo>
                <a:lnTo>
                  <a:pt x="0" y="0"/>
                </a:lnTo>
                <a:close/>
              </a:path>
            </a:pathLst>
          </a:custGeom>
          <a:solidFill>
            <a:srgbClr val="B63E3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defTabSz="457200"/>
            <a:r>
              <a:rPr lang="tr-TR" sz="1600" b="1" dirty="0">
                <a:solidFill>
                  <a:prstClr val="white"/>
                </a:solidFill>
                <a:latin typeface="Calibri" panose="020F0502020204030204"/>
              </a:rPr>
              <a:t>Sözleşmenin Uygulanma Süreci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B2BE97AF-0BEC-4C2B-936C-B0A6D2149C0F}"/>
              </a:ext>
            </a:extLst>
          </p:cNvPr>
          <p:cNvSpPr txBox="1"/>
          <p:nvPr/>
        </p:nvSpPr>
        <p:spPr>
          <a:xfrm>
            <a:off x="0" y="111479"/>
            <a:ext cx="731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chemeClr val="bg1"/>
                </a:solidFill>
              </a:rPr>
              <a:t>ELEKTRONİK KAMU ALIMLARI SİSTEMİ</a:t>
            </a:r>
          </a:p>
        </p:txBody>
      </p:sp>
    </p:spTree>
    <p:extLst>
      <p:ext uri="{BB962C8B-B14F-4D97-AF65-F5344CB8AC3E}">
        <p14:creationId xmlns:p14="http://schemas.microsoft.com/office/powerpoint/2010/main" val="65494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dörtgen 14"/>
          <p:cNvSpPr/>
          <p:nvPr/>
        </p:nvSpPr>
        <p:spPr>
          <a:xfrm>
            <a:off x="0" y="732482"/>
            <a:ext cx="7084381" cy="336022"/>
          </a:xfrm>
          <a:custGeom>
            <a:avLst/>
            <a:gdLst>
              <a:gd name="connsiteX0" fmla="*/ 0 w 7084381"/>
              <a:gd name="connsiteY0" fmla="*/ 0 h 336022"/>
              <a:gd name="connsiteX1" fmla="*/ 7084381 w 7084381"/>
              <a:gd name="connsiteY1" fmla="*/ 0 h 336022"/>
              <a:gd name="connsiteX2" fmla="*/ 7084381 w 7084381"/>
              <a:gd name="connsiteY2" fmla="*/ 336022 h 336022"/>
              <a:gd name="connsiteX3" fmla="*/ 0 w 7084381"/>
              <a:gd name="connsiteY3" fmla="*/ 336022 h 336022"/>
              <a:gd name="connsiteX4" fmla="*/ 0 w 7084381"/>
              <a:gd name="connsiteY4" fmla="*/ 0 h 336022"/>
              <a:gd name="connsiteX0" fmla="*/ 0 w 7084381"/>
              <a:gd name="connsiteY0" fmla="*/ 0 h 336022"/>
              <a:gd name="connsiteX1" fmla="*/ 7084381 w 7084381"/>
              <a:gd name="connsiteY1" fmla="*/ 0 h 336022"/>
              <a:gd name="connsiteX2" fmla="*/ 6897950 w 7084381"/>
              <a:gd name="connsiteY2" fmla="*/ 273878 h 336022"/>
              <a:gd name="connsiteX3" fmla="*/ 0 w 7084381"/>
              <a:gd name="connsiteY3" fmla="*/ 336022 h 336022"/>
              <a:gd name="connsiteX4" fmla="*/ 0 w 7084381"/>
              <a:gd name="connsiteY4" fmla="*/ 0 h 336022"/>
              <a:gd name="connsiteX0" fmla="*/ 0 w 7084381"/>
              <a:gd name="connsiteY0" fmla="*/ 0 h 336022"/>
              <a:gd name="connsiteX1" fmla="*/ 7084381 w 7084381"/>
              <a:gd name="connsiteY1" fmla="*/ 0 h 336022"/>
              <a:gd name="connsiteX2" fmla="*/ 6897950 w 7084381"/>
              <a:gd name="connsiteY2" fmla="*/ 291633 h 336022"/>
              <a:gd name="connsiteX3" fmla="*/ 0 w 7084381"/>
              <a:gd name="connsiteY3" fmla="*/ 336022 h 336022"/>
              <a:gd name="connsiteX4" fmla="*/ 0 w 7084381"/>
              <a:gd name="connsiteY4" fmla="*/ 0 h 336022"/>
              <a:gd name="connsiteX0" fmla="*/ 0 w 7084381"/>
              <a:gd name="connsiteY0" fmla="*/ 0 h 336022"/>
              <a:gd name="connsiteX1" fmla="*/ 7084381 w 7084381"/>
              <a:gd name="connsiteY1" fmla="*/ 0 h 336022"/>
              <a:gd name="connsiteX2" fmla="*/ 6897950 w 7084381"/>
              <a:gd name="connsiteY2" fmla="*/ 309389 h 336022"/>
              <a:gd name="connsiteX3" fmla="*/ 0 w 7084381"/>
              <a:gd name="connsiteY3" fmla="*/ 336022 h 336022"/>
              <a:gd name="connsiteX4" fmla="*/ 0 w 7084381"/>
              <a:gd name="connsiteY4" fmla="*/ 0 h 336022"/>
              <a:gd name="connsiteX0" fmla="*/ 0 w 7084381"/>
              <a:gd name="connsiteY0" fmla="*/ 0 h 336022"/>
              <a:gd name="connsiteX1" fmla="*/ 7084381 w 7084381"/>
              <a:gd name="connsiteY1" fmla="*/ 0 h 336022"/>
              <a:gd name="connsiteX2" fmla="*/ 6960094 w 7084381"/>
              <a:gd name="connsiteY2" fmla="*/ 318267 h 336022"/>
              <a:gd name="connsiteX3" fmla="*/ 0 w 7084381"/>
              <a:gd name="connsiteY3" fmla="*/ 336022 h 336022"/>
              <a:gd name="connsiteX4" fmla="*/ 0 w 7084381"/>
              <a:gd name="connsiteY4" fmla="*/ 0 h 336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84381" h="336022">
                <a:moveTo>
                  <a:pt x="0" y="0"/>
                </a:moveTo>
                <a:lnTo>
                  <a:pt x="7084381" y="0"/>
                </a:lnTo>
                <a:lnTo>
                  <a:pt x="6960094" y="318267"/>
                </a:lnTo>
                <a:lnTo>
                  <a:pt x="0" y="336022"/>
                </a:lnTo>
                <a:lnTo>
                  <a:pt x="0" y="0"/>
                </a:lnTo>
                <a:close/>
              </a:path>
            </a:pathLst>
          </a:custGeom>
          <a:solidFill>
            <a:srgbClr val="B63E3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defTabSz="457200"/>
            <a:r>
              <a:rPr lang="tr-TR" sz="1600" b="1" dirty="0">
                <a:solidFill>
                  <a:prstClr val="white"/>
                </a:solidFill>
              </a:rPr>
              <a:t>İstisna İhaleleri ile Doğrudan Temin İşlemleri</a:t>
            </a:r>
            <a:endParaRPr lang="tr-TR" sz="1600" b="1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1F09095E-1158-4E94-B9E5-288A4427C1F2}"/>
              </a:ext>
            </a:extLst>
          </p:cNvPr>
          <p:cNvSpPr txBox="1"/>
          <p:nvPr/>
        </p:nvSpPr>
        <p:spPr>
          <a:xfrm>
            <a:off x="194733" y="1166287"/>
            <a:ext cx="8510727" cy="37087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92000"/>
              <a:buFont typeface="Wingdings" panose="05000000000000000000" pitchFamily="2" charset="2"/>
              <a:buChar char="§"/>
              <a:tabLst/>
              <a:defRPr/>
            </a:pPr>
            <a:r>
              <a:rPr kumimoji="0" lang="tr-TR" sz="24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İstisna kapsamında yapılan ihaleler ile bunlara ilişkin sözleşme süreçlerine,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92000"/>
              <a:buFont typeface="Wingdings" panose="05000000000000000000" pitchFamily="2" charset="2"/>
              <a:buChar char="§"/>
              <a:tabLst/>
              <a:defRPr/>
            </a:pPr>
            <a:r>
              <a:rPr kumimoji="0" lang="tr-TR" sz="24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Doğrudan teminler ile bunlara ilişkin sözleşme süreçlerine, 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92000"/>
              <a:buFont typeface="Wingdings" panose="05000000000000000000" pitchFamily="2" charset="2"/>
              <a:buChar char="§"/>
              <a:tabLst/>
              <a:defRPr/>
            </a:pPr>
            <a:r>
              <a:rPr kumimoji="0" lang="tr-TR" sz="24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Kanun kapsamı dışında kalan her türlü ihale ile bunlara ilişkin sözleşme  süreçlerine</a:t>
            </a:r>
            <a:r>
              <a:rPr kumimoji="0" lang="tr-TR" sz="2400" b="0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,</a:t>
            </a:r>
          </a:p>
          <a:p>
            <a:pPr marL="324000" marR="0" lvl="1" algn="just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92000"/>
              <a:tabLst/>
              <a:defRPr/>
            </a:pPr>
            <a:r>
              <a:rPr kumimoji="0" lang="tr-TR" sz="2400" b="0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ilişkin işlemler de </a:t>
            </a:r>
            <a:r>
              <a:rPr kumimoji="0" lang="tr-TR" sz="2400" b="1" i="0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+mn-ea"/>
                <a:cs typeface="+mn-cs"/>
              </a:rPr>
              <a:t>kısmen veya tamamen EKAP üzerinden yürütülebilir</a:t>
            </a:r>
            <a:r>
              <a:rPr kumimoji="0" lang="tr-TR" sz="2400" b="0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.</a:t>
            </a:r>
          </a:p>
          <a:p>
            <a:pPr marL="0" marR="0" lvl="0" indent="358775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sz="2700" b="0" i="0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" name="Metin kutusu 1">
            <a:extLst>
              <a:ext uri="{FF2B5EF4-FFF2-40B4-BE49-F238E27FC236}">
                <a16:creationId xmlns:a16="http://schemas.microsoft.com/office/drawing/2014/main" id="{F9D4F75C-C842-9762-8E7E-C816E2B28E6D}"/>
              </a:ext>
            </a:extLst>
          </p:cNvPr>
          <p:cNvSpPr txBox="1"/>
          <p:nvPr/>
        </p:nvSpPr>
        <p:spPr>
          <a:xfrm>
            <a:off x="0" y="111479"/>
            <a:ext cx="731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chemeClr val="bg1"/>
                </a:solidFill>
              </a:rPr>
              <a:t>ELEKTRONİK KAMU ALIMLARI SİSTEMİ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5118A8B2-3B7A-4C68-A2BE-C28BFCF9BE5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2902" y="3951486"/>
            <a:ext cx="2791098" cy="2500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839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yagram 8">
            <a:extLst>
              <a:ext uri="{FF2B5EF4-FFF2-40B4-BE49-F238E27FC236}">
                <a16:creationId xmlns:a16="http://schemas.microsoft.com/office/drawing/2014/main" id="{BD7F827D-9AE9-2CA2-F43A-2DB61C6673A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2820459"/>
              </p:ext>
            </p:extLst>
          </p:nvPr>
        </p:nvGraphicFramePr>
        <p:xfrm>
          <a:off x="0" y="997526"/>
          <a:ext cx="9144000" cy="52539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3" name="Resim 32">
            <a:extLst>
              <a:ext uri="{FF2B5EF4-FFF2-40B4-BE49-F238E27FC236}">
                <a16:creationId xmlns:a16="http://schemas.microsoft.com/office/drawing/2014/main" id="{ADBFBC28-E4DF-C087-AE7B-D17F933F7DD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093" y="1632328"/>
            <a:ext cx="1836913" cy="1992189"/>
          </a:xfrm>
          <a:prstGeom prst="rect">
            <a:avLst/>
          </a:prstGeom>
        </p:spPr>
      </p:pic>
      <p:sp>
        <p:nvSpPr>
          <p:cNvPr id="3" name="Alt Başlık 2">
            <a:extLst>
              <a:ext uri="{FF2B5EF4-FFF2-40B4-BE49-F238E27FC236}">
                <a16:creationId xmlns:a16="http://schemas.microsoft.com/office/drawing/2014/main" id="{003AC008-86E8-37B3-0F47-5BBD0FF0A67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/>
              <a:t>   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7D9248F1-6C7F-6F84-DB32-8D1BD7519B54}"/>
              </a:ext>
            </a:extLst>
          </p:cNvPr>
          <p:cNvSpPr txBox="1"/>
          <p:nvPr/>
        </p:nvSpPr>
        <p:spPr>
          <a:xfrm>
            <a:off x="0" y="3881535"/>
            <a:ext cx="923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>
                <a:solidFill>
                  <a:srgbClr val="B63E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tr-TR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2010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5B64B98E-B0A9-884F-B383-E6AB4AC03AA0}"/>
              </a:ext>
            </a:extLst>
          </p:cNvPr>
          <p:cNvSpPr txBox="1"/>
          <p:nvPr/>
        </p:nvSpPr>
        <p:spPr>
          <a:xfrm>
            <a:off x="1097795" y="3624518"/>
            <a:ext cx="923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2015</a:t>
            </a:r>
            <a:endParaRPr lang="tr-TR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Metin kutusu 12">
            <a:extLst>
              <a:ext uri="{FF2B5EF4-FFF2-40B4-BE49-F238E27FC236}">
                <a16:creationId xmlns:a16="http://schemas.microsoft.com/office/drawing/2014/main" id="{A7DD711C-D99D-2CDB-5CAC-B265FF17635C}"/>
              </a:ext>
            </a:extLst>
          </p:cNvPr>
          <p:cNvSpPr txBox="1"/>
          <p:nvPr/>
        </p:nvSpPr>
        <p:spPr>
          <a:xfrm>
            <a:off x="2021526" y="3363511"/>
            <a:ext cx="923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tr-TR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</a:t>
            </a:r>
            <a:endParaRPr lang="tr-TR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Metin kutusu 15">
            <a:extLst>
              <a:ext uri="{FF2B5EF4-FFF2-40B4-BE49-F238E27FC236}">
                <a16:creationId xmlns:a16="http://schemas.microsoft.com/office/drawing/2014/main" id="{F792F75D-6ABF-A58A-57B9-D7C458578312}"/>
              </a:ext>
            </a:extLst>
          </p:cNvPr>
          <p:cNvSpPr txBox="1"/>
          <p:nvPr/>
        </p:nvSpPr>
        <p:spPr>
          <a:xfrm>
            <a:off x="3029233" y="3097914"/>
            <a:ext cx="923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2018</a:t>
            </a: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Metin kutusu 16">
            <a:extLst>
              <a:ext uri="{FF2B5EF4-FFF2-40B4-BE49-F238E27FC236}">
                <a16:creationId xmlns:a16="http://schemas.microsoft.com/office/drawing/2014/main" id="{DC94A53E-CD22-8FCE-AB67-4EBD6491AD89}"/>
              </a:ext>
            </a:extLst>
          </p:cNvPr>
          <p:cNvSpPr txBox="1"/>
          <p:nvPr/>
        </p:nvSpPr>
        <p:spPr>
          <a:xfrm>
            <a:off x="4036940" y="2877090"/>
            <a:ext cx="923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2019</a:t>
            </a:r>
            <a:endParaRPr lang="tr-TR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Metin kutusu 18">
            <a:extLst>
              <a:ext uri="{FF2B5EF4-FFF2-40B4-BE49-F238E27FC236}">
                <a16:creationId xmlns:a16="http://schemas.microsoft.com/office/drawing/2014/main" id="{6036488F-5ADF-A457-3CC9-2F562C770F85}"/>
              </a:ext>
            </a:extLst>
          </p:cNvPr>
          <p:cNvSpPr txBox="1"/>
          <p:nvPr/>
        </p:nvSpPr>
        <p:spPr>
          <a:xfrm>
            <a:off x="5117628" y="2618792"/>
            <a:ext cx="923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r-TR"/>
            </a:defPPr>
            <a:lvl1pPr>
              <a:defRPr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tr-TR" dirty="0"/>
              <a:t>  </a:t>
            </a:r>
            <a:r>
              <a:rPr lang="tr-TR" dirty="0">
                <a:solidFill>
                  <a:srgbClr val="00B050"/>
                </a:solidFill>
              </a:rPr>
              <a:t>2020</a:t>
            </a:r>
          </a:p>
        </p:txBody>
      </p:sp>
      <p:sp>
        <p:nvSpPr>
          <p:cNvPr id="20" name="Metin kutusu 19">
            <a:extLst>
              <a:ext uri="{FF2B5EF4-FFF2-40B4-BE49-F238E27FC236}">
                <a16:creationId xmlns:a16="http://schemas.microsoft.com/office/drawing/2014/main" id="{1AF53402-6316-DABA-10C8-7DF5CA6E1FCF}"/>
              </a:ext>
            </a:extLst>
          </p:cNvPr>
          <p:cNvSpPr txBox="1"/>
          <p:nvPr/>
        </p:nvSpPr>
        <p:spPr>
          <a:xfrm>
            <a:off x="6153433" y="2403024"/>
            <a:ext cx="923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2021</a:t>
            </a: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Metin kutusu 20">
            <a:extLst>
              <a:ext uri="{FF2B5EF4-FFF2-40B4-BE49-F238E27FC236}">
                <a16:creationId xmlns:a16="http://schemas.microsoft.com/office/drawing/2014/main" id="{D405EBE8-4684-4F7B-4EE8-178A7A4BA2DC}"/>
              </a:ext>
            </a:extLst>
          </p:cNvPr>
          <p:cNvSpPr txBox="1"/>
          <p:nvPr/>
        </p:nvSpPr>
        <p:spPr>
          <a:xfrm>
            <a:off x="7171371" y="2111828"/>
            <a:ext cx="923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tr-TR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</a:t>
            </a:r>
            <a:endParaRPr lang="tr-TR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Metin kutusu 21">
            <a:extLst>
              <a:ext uri="{FF2B5EF4-FFF2-40B4-BE49-F238E27FC236}">
                <a16:creationId xmlns:a16="http://schemas.microsoft.com/office/drawing/2014/main" id="{61B55F73-E011-B281-ABAE-D051FA41EFA3}"/>
              </a:ext>
            </a:extLst>
          </p:cNvPr>
          <p:cNvSpPr txBox="1"/>
          <p:nvPr/>
        </p:nvSpPr>
        <p:spPr>
          <a:xfrm>
            <a:off x="8220269" y="1860667"/>
            <a:ext cx="923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tr-TR" b="1" dirty="0">
                <a:solidFill>
                  <a:srgbClr val="CC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2025</a:t>
            </a:r>
            <a:endParaRPr lang="tr-TR" dirty="0">
              <a:solidFill>
                <a:srgbClr val="CC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Başlık 22">
            <a:extLst>
              <a:ext uri="{FF2B5EF4-FFF2-40B4-BE49-F238E27FC236}">
                <a16:creationId xmlns:a16="http://schemas.microsoft.com/office/drawing/2014/main" id="{2C3EFCAC-D7BD-4259-3CE9-F0F4694FBE45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-73195" y="138726"/>
            <a:ext cx="9144000" cy="4397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500" b="1" dirty="0">
                <a:solidFill>
                  <a:schemeClr val="bg1"/>
                </a:solidFill>
                <a:latin typeface="+mn-lt"/>
              </a:rPr>
              <a:t>ELEKTRONİK KAMU ALIMLARI SİSTEMİ</a:t>
            </a:r>
          </a:p>
        </p:txBody>
      </p:sp>
      <p:sp>
        <p:nvSpPr>
          <p:cNvPr id="2" name="Dikdörtgen 14">
            <a:extLst>
              <a:ext uri="{FF2B5EF4-FFF2-40B4-BE49-F238E27FC236}">
                <a16:creationId xmlns:a16="http://schemas.microsoft.com/office/drawing/2014/main" id="{5CB85AB2-B31A-F133-2510-2EABAFA1F199}"/>
              </a:ext>
            </a:extLst>
          </p:cNvPr>
          <p:cNvSpPr/>
          <p:nvPr/>
        </p:nvSpPr>
        <p:spPr>
          <a:xfrm>
            <a:off x="0" y="732482"/>
            <a:ext cx="7084381" cy="336022"/>
          </a:xfrm>
          <a:custGeom>
            <a:avLst/>
            <a:gdLst>
              <a:gd name="connsiteX0" fmla="*/ 0 w 7084381"/>
              <a:gd name="connsiteY0" fmla="*/ 0 h 336022"/>
              <a:gd name="connsiteX1" fmla="*/ 7084381 w 7084381"/>
              <a:gd name="connsiteY1" fmla="*/ 0 h 336022"/>
              <a:gd name="connsiteX2" fmla="*/ 7084381 w 7084381"/>
              <a:gd name="connsiteY2" fmla="*/ 336022 h 336022"/>
              <a:gd name="connsiteX3" fmla="*/ 0 w 7084381"/>
              <a:gd name="connsiteY3" fmla="*/ 336022 h 336022"/>
              <a:gd name="connsiteX4" fmla="*/ 0 w 7084381"/>
              <a:gd name="connsiteY4" fmla="*/ 0 h 336022"/>
              <a:gd name="connsiteX0" fmla="*/ 0 w 7084381"/>
              <a:gd name="connsiteY0" fmla="*/ 0 h 336022"/>
              <a:gd name="connsiteX1" fmla="*/ 7084381 w 7084381"/>
              <a:gd name="connsiteY1" fmla="*/ 0 h 336022"/>
              <a:gd name="connsiteX2" fmla="*/ 6897950 w 7084381"/>
              <a:gd name="connsiteY2" fmla="*/ 273878 h 336022"/>
              <a:gd name="connsiteX3" fmla="*/ 0 w 7084381"/>
              <a:gd name="connsiteY3" fmla="*/ 336022 h 336022"/>
              <a:gd name="connsiteX4" fmla="*/ 0 w 7084381"/>
              <a:gd name="connsiteY4" fmla="*/ 0 h 336022"/>
              <a:gd name="connsiteX0" fmla="*/ 0 w 7084381"/>
              <a:gd name="connsiteY0" fmla="*/ 0 h 336022"/>
              <a:gd name="connsiteX1" fmla="*/ 7084381 w 7084381"/>
              <a:gd name="connsiteY1" fmla="*/ 0 h 336022"/>
              <a:gd name="connsiteX2" fmla="*/ 6897950 w 7084381"/>
              <a:gd name="connsiteY2" fmla="*/ 291633 h 336022"/>
              <a:gd name="connsiteX3" fmla="*/ 0 w 7084381"/>
              <a:gd name="connsiteY3" fmla="*/ 336022 h 336022"/>
              <a:gd name="connsiteX4" fmla="*/ 0 w 7084381"/>
              <a:gd name="connsiteY4" fmla="*/ 0 h 336022"/>
              <a:gd name="connsiteX0" fmla="*/ 0 w 7084381"/>
              <a:gd name="connsiteY0" fmla="*/ 0 h 336022"/>
              <a:gd name="connsiteX1" fmla="*/ 7084381 w 7084381"/>
              <a:gd name="connsiteY1" fmla="*/ 0 h 336022"/>
              <a:gd name="connsiteX2" fmla="*/ 6897950 w 7084381"/>
              <a:gd name="connsiteY2" fmla="*/ 309389 h 336022"/>
              <a:gd name="connsiteX3" fmla="*/ 0 w 7084381"/>
              <a:gd name="connsiteY3" fmla="*/ 336022 h 336022"/>
              <a:gd name="connsiteX4" fmla="*/ 0 w 7084381"/>
              <a:gd name="connsiteY4" fmla="*/ 0 h 336022"/>
              <a:gd name="connsiteX0" fmla="*/ 0 w 7084381"/>
              <a:gd name="connsiteY0" fmla="*/ 0 h 336022"/>
              <a:gd name="connsiteX1" fmla="*/ 7084381 w 7084381"/>
              <a:gd name="connsiteY1" fmla="*/ 0 h 336022"/>
              <a:gd name="connsiteX2" fmla="*/ 6960094 w 7084381"/>
              <a:gd name="connsiteY2" fmla="*/ 318267 h 336022"/>
              <a:gd name="connsiteX3" fmla="*/ 0 w 7084381"/>
              <a:gd name="connsiteY3" fmla="*/ 336022 h 336022"/>
              <a:gd name="connsiteX4" fmla="*/ 0 w 7084381"/>
              <a:gd name="connsiteY4" fmla="*/ 0 h 336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84381" h="336022">
                <a:moveTo>
                  <a:pt x="0" y="0"/>
                </a:moveTo>
                <a:lnTo>
                  <a:pt x="7084381" y="0"/>
                </a:lnTo>
                <a:lnTo>
                  <a:pt x="6960094" y="318267"/>
                </a:lnTo>
                <a:lnTo>
                  <a:pt x="0" y="336022"/>
                </a:lnTo>
                <a:lnTo>
                  <a:pt x="0" y="0"/>
                </a:lnTo>
                <a:close/>
              </a:path>
            </a:pathLst>
          </a:custGeom>
          <a:solidFill>
            <a:srgbClr val="B63E3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defTabSz="457200"/>
            <a:r>
              <a:rPr lang="tr-TR" sz="1600" b="1" dirty="0">
                <a:solidFill>
                  <a:schemeClr val="bg1"/>
                </a:solidFill>
              </a:rPr>
              <a:t>Gelişim Süreci</a:t>
            </a:r>
            <a:endParaRPr lang="tr-TR" sz="1600" b="1" dirty="0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7687958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dörtgen 14"/>
          <p:cNvSpPr/>
          <p:nvPr/>
        </p:nvSpPr>
        <p:spPr>
          <a:xfrm>
            <a:off x="0" y="732482"/>
            <a:ext cx="7084381" cy="336022"/>
          </a:xfrm>
          <a:custGeom>
            <a:avLst/>
            <a:gdLst>
              <a:gd name="connsiteX0" fmla="*/ 0 w 7084381"/>
              <a:gd name="connsiteY0" fmla="*/ 0 h 336022"/>
              <a:gd name="connsiteX1" fmla="*/ 7084381 w 7084381"/>
              <a:gd name="connsiteY1" fmla="*/ 0 h 336022"/>
              <a:gd name="connsiteX2" fmla="*/ 7084381 w 7084381"/>
              <a:gd name="connsiteY2" fmla="*/ 336022 h 336022"/>
              <a:gd name="connsiteX3" fmla="*/ 0 w 7084381"/>
              <a:gd name="connsiteY3" fmla="*/ 336022 h 336022"/>
              <a:gd name="connsiteX4" fmla="*/ 0 w 7084381"/>
              <a:gd name="connsiteY4" fmla="*/ 0 h 336022"/>
              <a:gd name="connsiteX0" fmla="*/ 0 w 7084381"/>
              <a:gd name="connsiteY0" fmla="*/ 0 h 336022"/>
              <a:gd name="connsiteX1" fmla="*/ 7084381 w 7084381"/>
              <a:gd name="connsiteY1" fmla="*/ 0 h 336022"/>
              <a:gd name="connsiteX2" fmla="*/ 6897950 w 7084381"/>
              <a:gd name="connsiteY2" fmla="*/ 273878 h 336022"/>
              <a:gd name="connsiteX3" fmla="*/ 0 w 7084381"/>
              <a:gd name="connsiteY3" fmla="*/ 336022 h 336022"/>
              <a:gd name="connsiteX4" fmla="*/ 0 w 7084381"/>
              <a:gd name="connsiteY4" fmla="*/ 0 h 336022"/>
              <a:gd name="connsiteX0" fmla="*/ 0 w 7084381"/>
              <a:gd name="connsiteY0" fmla="*/ 0 h 336022"/>
              <a:gd name="connsiteX1" fmla="*/ 7084381 w 7084381"/>
              <a:gd name="connsiteY1" fmla="*/ 0 h 336022"/>
              <a:gd name="connsiteX2" fmla="*/ 6897950 w 7084381"/>
              <a:gd name="connsiteY2" fmla="*/ 291633 h 336022"/>
              <a:gd name="connsiteX3" fmla="*/ 0 w 7084381"/>
              <a:gd name="connsiteY3" fmla="*/ 336022 h 336022"/>
              <a:gd name="connsiteX4" fmla="*/ 0 w 7084381"/>
              <a:gd name="connsiteY4" fmla="*/ 0 h 336022"/>
              <a:gd name="connsiteX0" fmla="*/ 0 w 7084381"/>
              <a:gd name="connsiteY0" fmla="*/ 0 h 336022"/>
              <a:gd name="connsiteX1" fmla="*/ 7084381 w 7084381"/>
              <a:gd name="connsiteY1" fmla="*/ 0 h 336022"/>
              <a:gd name="connsiteX2" fmla="*/ 6897950 w 7084381"/>
              <a:gd name="connsiteY2" fmla="*/ 309389 h 336022"/>
              <a:gd name="connsiteX3" fmla="*/ 0 w 7084381"/>
              <a:gd name="connsiteY3" fmla="*/ 336022 h 336022"/>
              <a:gd name="connsiteX4" fmla="*/ 0 w 7084381"/>
              <a:gd name="connsiteY4" fmla="*/ 0 h 336022"/>
              <a:gd name="connsiteX0" fmla="*/ 0 w 7084381"/>
              <a:gd name="connsiteY0" fmla="*/ 0 h 336022"/>
              <a:gd name="connsiteX1" fmla="*/ 7084381 w 7084381"/>
              <a:gd name="connsiteY1" fmla="*/ 0 h 336022"/>
              <a:gd name="connsiteX2" fmla="*/ 6960094 w 7084381"/>
              <a:gd name="connsiteY2" fmla="*/ 318267 h 336022"/>
              <a:gd name="connsiteX3" fmla="*/ 0 w 7084381"/>
              <a:gd name="connsiteY3" fmla="*/ 336022 h 336022"/>
              <a:gd name="connsiteX4" fmla="*/ 0 w 7084381"/>
              <a:gd name="connsiteY4" fmla="*/ 0 h 336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84381" h="336022">
                <a:moveTo>
                  <a:pt x="0" y="0"/>
                </a:moveTo>
                <a:lnTo>
                  <a:pt x="7084381" y="0"/>
                </a:lnTo>
                <a:lnTo>
                  <a:pt x="6960094" y="318267"/>
                </a:lnTo>
                <a:lnTo>
                  <a:pt x="0" y="336022"/>
                </a:lnTo>
                <a:lnTo>
                  <a:pt x="0" y="0"/>
                </a:lnTo>
                <a:close/>
              </a:path>
            </a:pathLst>
          </a:custGeom>
          <a:solidFill>
            <a:srgbClr val="B63E3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defTabSz="457200"/>
            <a:r>
              <a:rPr lang="tr-TR" sz="1600" b="1" dirty="0">
                <a:solidFill>
                  <a:prstClr val="white"/>
                </a:solidFill>
              </a:rPr>
              <a:t>İstisna İhaleleri ile Doğrudan Temin İşlemleri</a:t>
            </a:r>
            <a:endParaRPr lang="tr-TR" sz="1600" b="1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1F09095E-1158-4E94-B9E5-288A4427C1F2}"/>
              </a:ext>
            </a:extLst>
          </p:cNvPr>
          <p:cNvSpPr txBox="1"/>
          <p:nvPr/>
        </p:nvSpPr>
        <p:spPr>
          <a:xfrm>
            <a:off x="194734" y="1166287"/>
            <a:ext cx="8331200" cy="49705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92000"/>
              <a:buFont typeface="Arial" panose="020B0604020202020204" pitchFamily="34" charset="0"/>
              <a:buChar char="•"/>
              <a:tabLst/>
              <a:defRPr/>
            </a:pPr>
            <a:r>
              <a:rPr kumimoji="0" lang="tr-TR" sz="27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İstisna</a:t>
            </a:r>
            <a:r>
              <a:rPr kumimoji="0" lang="tr-TR" sz="2700" b="0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kapsamındaki ihalelerin </a:t>
            </a:r>
            <a:r>
              <a:rPr kumimoji="0" lang="tr-TR" sz="2700" b="0" i="0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EKAP’a</a:t>
            </a:r>
            <a:r>
              <a:rPr kumimoji="0" lang="tr-TR" sz="2700" b="0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kaydedilerek </a:t>
            </a:r>
            <a:r>
              <a:rPr kumimoji="0" lang="tr-TR" sz="2700" b="1" i="0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+mn-ea"/>
                <a:cs typeface="+mn-cs"/>
              </a:rPr>
              <a:t>İSKN alınması</a:t>
            </a:r>
            <a:r>
              <a:rPr kumimoji="0" lang="tr-TR" sz="27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, ihale üzerinde kalan istekli için </a:t>
            </a:r>
            <a:r>
              <a:rPr kumimoji="0" lang="tr-TR" sz="2700" b="1" i="0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+mn-ea"/>
                <a:cs typeface="+mn-cs"/>
              </a:rPr>
              <a:t>yasaklılık teyidi yapılması </a:t>
            </a:r>
            <a:r>
              <a:rPr kumimoji="0" lang="tr-TR" sz="27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ve ihale sonucuna ilişkin bilgilerin </a:t>
            </a:r>
            <a:r>
              <a:rPr kumimoji="0" lang="tr-TR" sz="2700" b="1" i="0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+mn-ea"/>
                <a:cs typeface="+mn-cs"/>
              </a:rPr>
              <a:t>en geç on beş gün içinde </a:t>
            </a:r>
            <a:r>
              <a:rPr kumimoji="0" lang="tr-TR" sz="27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Kuruma bildirilmesi </a:t>
            </a:r>
            <a:r>
              <a:rPr kumimoji="0" lang="tr-TR" sz="2700" b="1" i="0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+mn-ea"/>
                <a:cs typeface="+mn-cs"/>
              </a:rPr>
              <a:t>zorunludur</a:t>
            </a:r>
            <a:r>
              <a:rPr kumimoji="0" lang="tr-TR" sz="2700" b="0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.</a:t>
            </a:r>
          </a:p>
          <a:p>
            <a:pPr marR="0" lvl="0" algn="just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92000"/>
              <a:tabLst/>
              <a:defRPr/>
            </a:pPr>
            <a:endParaRPr kumimoji="0" lang="tr-TR" sz="2700" b="0" i="0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92000"/>
              <a:buFont typeface="Arial" panose="020B0604020202020204" pitchFamily="34" charset="0"/>
              <a:buChar char="•"/>
              <a:tabLst/>
              <a:defRPr/>
            </a:pPr>
            <a:r>
              <a:rPr kumimoji="0" lang="tr-TR" sz="27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Doğrudan temin </a:t>
            </a:r>
            <a:r>
              <a:rPr kumimoji="0" lang="tr-TR" sz="2700" b="0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yöntemiyle yapılan alımların </a:t>
            </a:r>
            <a:r>
              <a:rPr kumimoji="0" lang="tr-TR" sz="2700" b="1" i="0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EKAP’a</a:t>
            </a:r>
            <a:r>
              <a:rPr kumimoji="0" lang="tr-TR" sz="27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kaydedilerek </a:t>
            </a:r>
            <a:r>
              <a:rPr kumimoji="0" lang="tr-TR" sz="2700" b="1" i="0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+mn-ea"/>
                <a:cs typeface="+mn-cs"/>
              </a:rPr>
              <a:t>DTN alınması </a:t>
            </a:r>
            <a:r>
              <a:rPr kumimoji="0" lang="tr-TR" sz="27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ve alım sonucuna ilişkin bilgilerin </a:t>
            </a:r>
            <a:r>
              <a:rPr kumimoji="0" lang="tr-TR" sz="2700" b="1" i="0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+mn-ea"/>
                <a:cs typeface="+mn-cs"/>
              </a:rPr>
              <a:t>en geç alımın yapıldığı ayı takip eden ayın onuncu gününe</a:t>
            </a:r>
            <a:r>
              <a:rPr kumimoji="0" lang="tr-TR" sz="27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 kadar Kuruma bildirilmesi </a:t>
            </a:r>
            <a:r>
              <a:rPr kumimoji="0" lang="tr-TR" sz="2700" b="1" i="0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+mn-ea"/>
                <a:cs typeface="+mn-cs"/>
              </a:rPr>
              <a:t>zorunludur</a:t>
            </a:r>
            <a:r>
              <a:rPr kumimoji="0" lang="tr-TR" sz="2700" b="0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.</a:t>
            </a:r>
          </a:p>
        </p:txBody>
      </p:sp>
      <p:sp>
        <p:nvSpPr>
          <p:cNvPr id="2" name="Metin kutusu 1">
            <a:extLst>
              <a:ext uri="{FF2B5EF4-FFF2-40B4-BE49-F238E27FC236}">
                <a16:creationId xmlns:a16="http://schemas.microsoft.com/office/drawing/2014/main" id="{456AD8B3-3F2F-5C9B-F50A-7370D2B744BC}"/>
              </a:ext>
            </a:extLst>
          </p:cNvPr>
          <p:cNvSpPr txBox="1"/>
          <p:nvPr/>
        </p:nvSpPr>
        <p:spPr>
          <a:xfrm>
            <a:off x="0" y="111479"/>
            <a:ext cx="731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chemeClr val="bg1"/>
                </a:solidFill>
              </a:rPr>
              <a:t>ELEKTRONİK KAMU ALIMLARI SİSTEMİ</a:t>
            </a:r>
          </a:p>
        </p:txBody>
      </p:sp>
    </p:spTree>
    <p:extLst>
      <p:ext uri="{BB962C8B-B14F-4D97-AF65-F5344CB8AC3E}">
        <p14:creationId xmlns:p14="http://schemas.microsoft.com/office/powerpoint/2010/main" val="2925303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dörtgen 14"/>
          <p:cNvSpPr/>
          <p:nvPr/>
        </p:nvSpPr>
        <p:spPr>
          <a:xfrm>
            <a:off x="0" y="732482"/>
            <a:ext cx="7084381" cy="336022"/>
          </a:xfrm>
          <a:custGeom>
            <a:avLst/>
            <a:gdLst>
              <a:gd name="connsiteX0" fmla="*/ 0 w 7084381"/>
              <a:gd name="connsiteY0" fmla="*/ 0 h 336022"/>
              <a:gd name="connsiteX1" fmla="*/ 7084381 w 7084381"/>
              <a:gd name="connsiteY1" fmla="*/ 0 h 336022"/>
              <a:gd name="connsiteX2" fmla="*/ 7084381 w 7084381"/>
              <a:gd name="connsiteY2" fmla="*/ 336022 h 336022"/>
              <a:gd name="connsiteX3" fmla="*/ 0 w 7084381"/>
              <a:gd name="connsiteY3" fmla="*/ 336022 h 336022"/>
              <a:gd name="connsiteX4" fmla="*/ 0 w 7084381"/>
              <a:gd name="connsiteY4" fmla="*/ 0 h 336022"/>
              <a:gd name="connsiteX0" fmla="*/ 0 w 7084381"/>
              <a:gd name="connsiteY0" fmla="*/ 0 h 336022"/>
              <a:gd name="connsiteX1" fmla="*/ 7084381 w 7084381"/>
              <a:gd name="connsiteY1" fmla="*/ 0 h 336022"/>
              <a:gd name="connsiteX2" fmla="*/ 6897950 w 7084381"/>
              <a:gd name="connsiteY2" fmla="*/ 273878 h 336022"/>
              <a:gd name="connsiteX3" fmla="*/ 0 w 7084381"/>
              <a:gd name="connsiteY3" fmla="*/ 336022 h 336022"/>
              <a:gd name="connsiteX4" fmla="*/ 0 w 7084381"/>
              <a:gd name="connsiteY4" fmla="*/ 0 h 336022"/>
              <a:gd name="connsiteX0" fmla="*/ 0 w 7084381"/>
              <a:gd name="connsiteY0" fmla="*/ 0 h 336022"/>
              <a:gd name="connsiteX1" fmla="*/ 7084381 w 7084381"/>
              <a:gd name="connsiteY1" fmla="*/ 0 h 336022"/>
              <a:gd name="connsiteX2" fmla="*/ 6897950 w 7084381"/>
              <a:gd name="connsiteY2" fmla="*/ 291633 h 336022"/>
              <a:gd name="connsiteX3" fmla="*/ 0 w 7084381"/>
              <a:gd name="connsiteY3" fmla="*/ 336022 h 336022"/>
              <a:gd name="connsiteX4" fmla="*/ 0 w 7084381"/>
              <a:gd name="connsiteY4" fmla="*/ 0 h 336022"/>
              <a:gd name="connsiteX0" fmla="*/ 0 w 7084381"/>
              <a:gd name="connsiteY0" fmla="*/ 0 h 336022"/>
              <a:gd name="connsiteX1" fmla="*/ 7084381 w 7084381"/>
              <a:gd name="connsiteY1" fmla="*/ 0 h 336022"/>
              <a:gd name="connsiteX2" fmla="*/ 6897950 w 7084381"/>
              <a:gd name="connsiteY2" fmla="*/ 309389 h 336022"/>
              <a:gd name="connsiteX3" fmla="*/ 0 w 7084381"/>
              <a:gd name="connsiteY3" fmla="*/ 336022 h 336022"/>
              <a:gd name="connsiteX4" fmla="*/ 0 w 7084381"/>
              <a:gd name="connsiteY4" fmla="*/ 0 h 336022"/>
              <a:gd name="connsiteX0" fmla="*/ 0 w 7084381"/>
              <a:gd name="connsiteY0" fmla="*/ 0 h 336022"/>
              <a:gd name="connsiteX1" fmla="*/ 7084381 w 7084381"/>
              <a:gd name="connsiteY1" fmla="*/ 0 h 336022"/>
              <a:gd name="connsiteX2" fmla="*/ 6960094 w 7084381"/>
              <a:gd name="connsiteY2" fmla="*/ 318267 h 336022"/>
              <a:gd name="connsiteX3" fmla="*/ 0 w 7084381"/>
              <a:gd name="connsiteY3" fmla="*/ 336022 h 336022"/>
              <a:gd name="connsiteX4" fmla="*/ 0 w 7084381"/>
              <a:gd name="connsiteY4" fmla="*/ 0 h 336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84381" h="336022">
                <a:moveTo>
                  <a:pt x="0" y="0"/>
                </a:moveTo>
                <a:lnTo>
                  <a:pt x="7084381" y="0"/>
                </a:lnTo>
                <a:lnTo>
                  <a:pt x="6960094" y="318267"/>
                </a:lnTo>
                <a:lnTo>
                  <a:pt x="0" y="336022"/>
                </a:lnTo>
                <a:lnTo>
                  <a:pt x="0" y="0"/>
                </a:lnTo>
                <a:close/>
              </a:path>
            </a:pathLst>
          </a:custGeom>
          <a:solidFill>
            <a:srgbClr val="B63E3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defTabSz="457200"/>
            <a:r>
              <a:rPr lang="tr-TR" sz="1600" b="1" dirty="0">
                <a:solidFill>
                  <a:prstClr val="white"/>
                </a:solidFill>
              </a:rPr>
              <a:t>İstisna İhaleleri ile Doğrudan Temin İşlemleri</a:t>
            </a:r>
            <a:endParaRPr lang="tr-TR" sz="1600" b="1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1F09095E-1158-4E94-B9E5-288A4427C1F2}"/>
              </a:ext>
            </a:extLst>
          </p:cNvPr>
          <p:cNvSpPr txBox="1"/>
          <p:nvPr/>
        </p:nvSpPr>
        <p:spPr>
          <a:xfrm>
            <a:off x="194734" y="1166287"/>
            <a:ext cx="8331200" cy="50321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92000"/>
              <a:buFont typeface="Wingdings" panose="05000000000000000000" pitchFamily="2" charset="2"/>
              <a:buChar char="§"/>
              <a:tabLst/>
              <a:defRPr/>
            </a:pPr>
            <a:r>
              <a:rPr lang="tr-TR" sz="2400" dirty="0"/>
              <a:t>İstisna kapsamında yapılan ihalelerde</a:t>
            </a:r>
            <a:r>
              <a:rPr kumimoji="0" lang="tr-TR" sz="2400" b="0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; onay belgesi, yaklaşık maliyet, ilan/davet, ihale dokümanının yüklenmesi, fiyat tekliflerinin kaydı, e-teklif, e-eksiltme, teminat, sözleşme işlemleri, bildirim ve tebligatlar ile benzeri hususlara ilişkin işlemlerden, 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92000"/>
              <a:buFont typeface="Wingdings" panose="05000000000000000000" pitchFamily="2" charset="2"/>
              <a:buChar char="§"/>
              <a:tabLst/>
              <a:defRPr/>
            </a:pPr>
            <a:r>
              <a:rPr lang="tr-TR" sz="2400" dirty="0"/>
              <a:t>Doğrudan temin yöntemiyle yapılan alımlarda; </a:t>
            </a:r>
            <a:r>
              <a:rPr kumimoji="0" lang="tr-TR" sz="2400" b="0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onay belgesi, piyasa fiyat araştırması, ilan/davet, dokümanın yüklenmesi, fiyat tekliflerinin kaydı, e-teklif, e-eksiltme, teminat, sözleşme işlemleri, bildirim ve tebligatlar ile benzeri hususlara ilişkin işlemlerden, </a:t>
            </a:r>
          </a:p>
          <a:p>
            <a:pPr marL="324000" marR="0" lvl="1" algn="just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92000"/>
              <a:tabLst/>
              <a:defRPr/>
            </a:pPr>
            <a:r>
              <a:rPr kumimoji="0" lang="tr-TR" sz="2400" b="1" i="0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+mn-ea"/>
                <a:cs typeface="+mn-cs"/>
              </a:rPr>
              <a:t>Kurumca belirlenenler EKAP üzerinden yürütülür</a:t>
            </a:r>
            <a:r>
              <a:rPr kumimoji="0" lang="tr-TR" sz="2400" b="0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.</a:t>
            </a:r>
          </a:p>
          <a:p>
            <a:pPr marL="0" marR="0" lvl="0" indent="358775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sz="2700" b="0" i="0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" name="Metin kutusu 1">
            <a:extLst>
              <a:ext uri="{FF2B5EF4-FFF2-40B4-BE49-F238E27FC236}">
                <a16:creationId xmlns:a16="http://schemas.microsoft.com/office/drawing/2014/main" id="{370080DA-44B2-849A-3210-98782EBD2C63}"/>
              </a:ext>
            </a:extLst>
          </p:cNvPr>
          <p:cNvSpPr txBox="1"/>
          <p:nvPr/>
        </p:nvSpPr>
        <p:spPr>
          <a:xfrm>
            <a:off x="0" y="111479"/>
            <a:ext cx="731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chemeClr val="bg1"/>
                </a:solidFill>
              </a:rPr>
              <a:t>ELEKTRONİK KAMU ALIMLARI SİSTEMİ</a:t>
            </a:r>
          </a:p>
        </p:txBody>
      </p:sp>
    </p:spTree>
    <p:extLst>
      <p:ext uri="{BB962C8B-B14F-4D97-AF65-F5344CB8AC3E}">
        <p14:creationId xmlns:p14="http://schemas.microsoft.com/office/powerpoint/2010/main" val="534619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Unvan 6"/>
          <p:cNvSpPr>
            <a:spLocks noGrp="1"/>
          </p:cNvSpPr>
          <p:nvPr>
            <p:ph type="ctrTitle"/>
          </p:nvPr>
        </p:nvSpPr>
        <p:spPr>
          <a:xfrm>
            <a:off x="3143250" y="3495230"/>
            <a:ext cx="2966993" cy="2230452"/>
          </a:xfrm>
        </p:spPr>
        <p:txBody>
          <a:bodyPr/>
          <a:lstStyle/>
          <a:p>
            <a:r>
              <a:rPr lang="tr-TR" dirty="0"/>
              <a:t> 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3568749B-B348-4064-9F80-BA876545CC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9704" y="3562774"/>
            <a:ext cx="2614083" cy="2162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442258"/>
      </p:ext>
    </p:extLst>
  </p:cSld>
  <p:clrMapOvr>
    <a:masterClrMapping/>
  </p:clrMapOvr>
  <p:transition spd="slow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yagram 5"/>
          <p:cNvGraphicFramePr/>
          <p:nvPr>
            <p:extLst>
              <p:ext uri="{D42A27DB-BD31-4B8C-83A1-F6EECF244321}">
                <p14:modId xmlns:p14="http://schemas.microsoft.com/office/powerpoint/2010/main" val="4284140941"/>
              </p:ext>
            </p:extLst>
          </p:nvPr>
        </p:nvGraphicFramePr>
        <p:xfrm>
          <a:off x="2698505" y="1213115"/>
          <a:ext cx="5064565" cy="44317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Altıgen 8"/>
          <p:cNvSpPr/>
          <p:nvPr/>
        </p:nvSpPr>
        <p:spPr>
          <a:xfrm>
            <a:off x="185391" y="2513729"/>
            <a:ext cx="2053956" cy="1830542"/>
          </a:xfrm>
          <a:prstGeom prst="hexagon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solidFill>
                  <a:schemeClr val="bg1"/>
                </a:solidFill>
              </a:rPr>
              <a:t>İHALE ÖNCESİ SÜREÇ</a:t>
            </a:r>
          </a:p>
        </p:txBody>
      </p:sp>
      <p:sp>
        <p:nvSpPr>
          <p:cNvPr id="11" name="Unvan 1"/>
          <p:cNvSpPr txBox="1">
            <a:spLocks/>
          </p:cNvSpPr>
          <p:nvPr/>
        </p:nvSpPr>
        <p:spPr>
          <a:xfrm>
            <a:off x="443882" y="161380"/>
            <a:ext cx="6480701" cy="48827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kern="1200">
                <a:solidFill>
                  <a:schemeClr val="bg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tr-TR" sz="2400" b="1" dirty="0">
                <a:solidFill>
                  <a:schemeClr val="bg1"/>
                </a:solidFill>
                <a:latin typeface="+mn-lt"/>
              </a:rPr>
              <a:t>ELEKTRONİK KAMU ALIMLARI SİSTEMİ</a:t>
            </a:r>
            <a:endParaRPr lang="tr-TR" sz="2400" dirty="0">
              <a:latin typeface="+mn-lt"/>
            </a:endParaRPr>
          </a:p>
        </p:txBody>
      </p:sp>
      <p:sp>
        <p:nvSpPr>
          <p:cNvPr id="2" name="Dikdörtgen 14">
            <a:extLst>
              <a:ext uri="{FF2B5EF4-FFF2-40B4-BE49-F238E27FC236}">
                <a16:creationId xmlns:a16="http://schemas.microsoft.com/office/drawing/2014/main" id="{B4B55AE6-5312-BBED-AD8B-0FE7EF6392BF}"/>
              </a:ext>
            </a:extLst>
          </p:cNvPr>
          <p:cNvSpPr/>
          <p:nvPr/>
        </p:nvSpPr>
        <p:spPr>
          <a:xfrm>
            <a:off x="0" y="732482"/>
            <a:ext cx="7084381" cy="336022"/>
          </a:xfrm>
          <a:custGeom>
            <a:avLst/>
            <a:gdLst>
              <a:gd name="connsiteX0" fmla="*/ 0 w 7084381"/>
              <a:gd name="connsiteY0" fmla="*/ 0 h 336022"/>
              <a:gd name="connsiteX1" fmla="*/ 7084381 w 7084381"/>
              <a:gd name="connsiteY1" fmla="*/ 0 h 336022"/>
              <a:gd name="connsiteX2" fmla="*/ 7084381 w 7084381"/>
              <a:gd name="connsiteY2" fmla="*/ 336022 h 336022"/>
              <a:gd name="connsiteX3" fmla="*/ 0 w 7084381"/>
              <a:gd name="connsiteY3" fmla="*/ 336022 h 336022"/>
              <a:gd name="connsiteX4" fmla="*/ 0 w 7084381"/>
              <a:gd name="connsiteY4" fmla="*/ 0 h 336022"/>
              <a:gd name="connsiteX0" fmla="*/ 0 w 7084381"/>
              <a:gd name="connsiteY0" fmla="*/ 0 h 336022"/>
              <a:gd name="connsiteX1" fmla="*/ 7084381 w 7084381"/>
              <a:gd name="connsiteY1" fmla="*/ 0 h 336022"/>
              <a:gd name="connsiteX2" fmla="*/ 6897950 w 7084381"/>
              <a:gd name="connsiteY2" fmla="*/ 273878 h 336022"/>
              <a:gd name="connsiteX3" fmla="*/ 0 w 7084381"/>
              <a:gd name="connsiteY3" fmla="*/ 336022 h 336022"/>
              <a:gd name="connsiteX4" fmla="*/ 0 w 7084381"/>
              <a:gd name="connsiteY4" fmla="*/ 0 h 336022"/>
              <a:gd name="connsiteX0" fmla="*/ 0 w 7084381"/>
              <a:gd name="connsiteY0" fmla="*/ 0 h 336022"/>
              <a:gd name="connsiteX1" fmla="*/ 7084381 w 7084381"/>
              <a:gd name="connsiteY1" fmla="*/ 0 h 336022"/>
              <a:gd name="connsiteX2" fmla="*/ 6897950 w 7084381"/>
              <a:gd name="connsiteY2" fmla="*/ 291633 h 336022"/>
              <a:gd name="connsiteX3" fmla="*/ 0 w 7084381"/>
              <a:gd name="connsiteY3" fmla="*/ 336022 h 336022"/>
              <a:gd name="connsiteX4" fmla="*/ 0 w 7084381"/>
              <a:gd name="connsiteY4" fmla="*/ 0 h 336022"/>
              <a:gd name="connsiteX0" fmla="*/ 0 w 7084381"/>
              <a:gd name="connsiteY0" fmla="*/ 0 h 336022"/>
              <a:gd name="connsiteX1" fmla="*/ 7084381 w 7084381"/>
              <a:gd name="connsiteY1" fmla="*/ 0 h 336022"/>
              <a:gd name="connsiteX2" fmla="*/ 6897950 w 7084381"/>
              <a:gd name="connsiteY2" fmla="*/ 309389 h 336022"/>
              <a:gd name="connsiteX3" fmla="*/ 0 w 7084381"/>
              <a:gd name="connsiteY3" fmla="*/ 336022 h 336022"/>
              <a:gd name="connsiteX4" fmla="*/ 0 w 7084381"/>
              <a:gd name="connsiteY4" fmla="*/ 0 h 336022"/>
              <a:gd name="connsiteX0" fmla="*/ 0 w 7084381"/>
              <a:gd name="connsiteY0" fmla="*/ 0 h 336022"/>
              <a:gd name="connsiteX1" fmla="*/ 7084381 w 7084381"/>
              <a:gd name="connsiteY1" fmla="*/ 0 h 336022"/>
              <a:gd name="connsiteX2" fmla="*/ 6960094 w 7084381"/>
              <a:gd name="connsiteY2" fmla="*/ 318267 h 336022"/>
              <a:gd name="connsiteX3" fmla="*/ 0 w 7084381"/>
              <a:gd name="connsiteY3" fmla="*/ 336022 h 336022"/>
              <a:gd name="connsiteX4" fmla="*/ 0 w 7084381"/>
              <a:gd name="connsiteY4" fmla="*/ 0 h 336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84381" h="336022">
                <a:moveTo>
                  <a:pt x="0" y="0"/>
                </a:moveTo>
                <a:lnTo>
                  <a:pt x="7084381" y="0"/>
                </a:lnTo>
                <a:lnTo>
                  <a:pt x="6960094" y="318267"/>
                </a:lnTo>
                <a:lnTo>
                  <a:pt x="0" y="336022"/>
                </a:lnTo>
                <a:lnTo>
                  <a:pt x="0" y="0"/>
                </a:lnTo>
                <a:close/>
              </a:path>
            </a:pathLst>
          </a:custGeom>
          <a:solidFill>
            <a:srgbClr val="B63E3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defTabSz="457200"/>
            <a:r>
              <a:rPr lang="tr-TR" sz="1600" b="1" dirty="0">
                <a:solidFill>
                  <a:schemeClr val="bg1"/>
                </a:solidFill>
              </a:rPr>
              <a:t>Alım Süreci</a:t>
            </a:r>
            <a:endParaRPr lang="tr-TR" sz="1600" b="1" dirty="0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77370187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DB86E76-BB79-4AE1-99A5-A0BF6D1F56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6">
                                            <p:graphicEl>
                                              <a:dgm id="{BDB86E76-BB79-4AE1-99A5-A0BF6D1F56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6">
                                            <p:graphicEl>
                                              <a:dgm id="{BDB86E76-BB79-4AE1-99A5-A0BF6D1F56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400"/>
                                        <p:tgtEl>
                                          <p:spTgt spid="6">
                                            <p:graphicEl>
                                              <a:dgm id="{BDB86E76-BB79-4AE1-99A5-A0BF6D1F56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761A10E-8E98-458A-90C7-556F01C60C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400" fill="hold"/>
                                        <p:tgtEl>
                                          <p:spTgt spid="6">
                                            <p:graphicEl>
                                              <a:dgm id="{B761A10E-8E98-458A-90C7-556F01C60C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6">
                                            <p:graphicEl>
                                              <a:dgm id="{B761A10E-8E98-458A-90C7-556F01C60C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400"/>
                                        <p:tgtEl>
                                          <p:spTgt spid="6">
                                            <p:graphicEl>
                                              <a:dgm id="{B761A10E-8E98-458A-90C7-556F01C60C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3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159A466-B66C-4703-97E4-B6A25056F4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400" fill="hold"/>
                                        <p:tgtEl>
                                          <p:spTgt spid="6">
                                            <p:graphicEl>
                                              <a:dgm id="{8159A466-B66C-4703-97E4-B6A25056F4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6">
                                            <p:graphicEl>
                                              <a:dgm id="{8159A466-B66C-4703-97E4-B6A25056F4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400"/>
                                        <p:tgtEl>
                                          <p:spTgt spid="6">
                                            <p:graphicEl>
                                              <a:dgm id="{8159A466-B66C-4703-97E4-B6A25056F4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7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59A517A-F3AE-481F-8775-FFBFA42CE3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400" fill="hold"/>
                                        <p:tgtEl>
                                          <p:spTgt spid="6">
                                            <p:graphicEl>
                                              <a:dgm id="{B59A517A-F3AE-481F-8775-FFBFA42CE3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00" fill="hold"/>
                                        <p:tgtEl>
                                          <p:spTgt spid="6">
                                            <p:graphicEl>
                                              <a:dgm id="{B59A517A-F3AE-481F-8775-FFBFA42CE3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400"/>
                                        <p:tgtEl>
                                          <p:spTgt spid="6">
                                            <p:graphicEl>
                                              <a:dgm id="{B59A517A-F3AE-481F-8775-FFBFA42CE3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1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D509E2F-BF3F-45A3-8117-45932F097A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400" fill="hold"/>
                                        <p:tgtEl>
                                          <p:spTgt spid="6">
                                            <p:graphicEl>
                                              <a:dgm id="{4D509E2F-BF3F-45A3-8117-45932F097A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400" fill="hold"/>
                                        <p:tgtEl>
                                          <p:spTgt spid="6">
                                            <p:graphicEl>
                                              <a:dgm id="{4D509E2F-BF3F-45A3-8117-45932F097A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400"/>
                                        <p:tgtEl>
                                          <p:spTgt spid="6">
                                            <p:graphicEl>
                                              <a:dgm id="{4D509E2F-BF3F-45A3-8117-45932F097A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BE32BAF-379D-4D83-9986-6D5D796A83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400" fill="hold"/>
                                        <p:tgtEl>
                                          <p:spTgt spid="6">
                                            <p:graphicEl>
                                              <a:dgm id="{7BE32BAF-379D-4D83-9986-6D5D796A83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00" fill="hold"/>
                                        <p:tgtEl>
                                          <p:spTgt spid="6">
                                            <p:graphicEl>
                                              <a:dgm id="{7BE32BAF-379D-4D83-9986-6D5D796A83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400"/>
                                        <p:tgtEl>
                                          <p:spTgt spid="6">
                                            <p:graphicEl>
                                              <a:dgm id="{7BE32BAF-379D-4D83-9986-6D5D796A83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9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F63C4C0-4B73-4712-9C81-57282949A8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400" fill="hold"/>
                                        <p:tgtEl>
                                          <p:spTgt spid="6">
                                            <p:graphicEl>
                                              <a:dgm id="{BF63C4C0-4B73-4712-9C81-57282949A8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400" fill="hold"/>
                                        <p:tgtEl>
                                          <p:spTgt spid="6">
                                            <p:graphicEl>
                                              <a:dgm id="{BF63C4C0-4B73-4712-9C81-57282949A8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400"/>
                                        <p:tgtEl>
                                          <p:spTgt spid="6">
                                            <p:graphicEl>
                                              <a:dgm id="{BF63C4C0-4B73-4712-9C81-57282949A8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3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9A046F6-647C-4CD0-9E67-DBE33B3036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400" fill="hold"/>
                                        <p:tgtEl>
                                          <p:spTgt spid="6">
                                            <p:graphicEl>
                                              <a:dgm id="{E9A046F6-647C-4CD0-9E67-DBE33B3036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400" fill="hold"/>
                                        <p:tgtEl>
                                          <p:spTgt spid="6">
                                            <p:graphicEl>
                                              <a:dgm id="{E9A046F6-647C-4CD0-9E67-DBE33B3036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400"/>
                                        <p:tgtEl>
                                          <p:spTgt spid="6">
                                            <p:graphicEl>
                                              <a:dgm id="{E9A046F6-647C-4CD0-9E67-DBE33B3036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7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C659116-4F46-4A46-8B48-29DF2DC5F4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400" fill="hold"/>
                                        <p:tgtEl>
                                          <p:spTgt spid="6">
                                            <p:graphicEl>
                                              <a:dgm id="{AC659116-4F46-4A46-8B48-29DF2DC5F4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400" fill="hold"/>
                                        <p:tgtEl>
                                          <p:spTgt spid="6">
                                            <p:graphicEl>
                                              <a:dgm id="{AC659116-4F46-4A46-8B48-29DF2DC5F4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400"/>
                                        <p:tgtEl>
                                          <p:spTgt spid="6">
                                            <p:graphicEl>
                                              <a:dgm id="{AC659116-4F46-4A46-8B48-29DF2DC5F4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1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E94B825-9C79-46E7-9140-DCED513B1C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400" fill="hold"/>
                                        <p:tgtEl>
                                          <p:spTgt spid="6">
                                            <p:graphicEl>
                                              <a:dgm id="{1E94B825-9C79-46E7-9140-DCED513B1C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400" fill="hold"/>
                                        <p:tgtEl>
                                          <p:spTgt spid="6">
                                            <p:graphicEl>
                                              <a:dgm id="{1E94B825-9C79-46E7-9140-DCED513B1C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400"/>
                                        <p:tgtEl>
                                          <p:spTgt spid="6">
                                            <p:graphicEl>
                                              <a:dgm id="{1E94B825-9C79-46E7-9140-DCED513B1C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5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27D5851-5FE5-4CAC-A3FE-37525C132B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400" fill="hold"/>
                                        <p:tgtEl>
                                          <p:spTgt spid="6">
                                            <p:graphicEl>
                                              <a:dgm id="{E27D5851-5FE5-4CAC-A3FE-37525C132B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400" fill="hold"/>
                                        <p:tgtEl>
                                          <p:spTgt spid="6">
                                            <p:graphicEl>
                                              <a:dgm id="{E27D5851-5FE5-4CAC-A3FE-37525C132B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400"/>
                                        <p:tgtEl>
                                          <p:spTgt spid="6">
                                            <p:graphicEl>
                                              <a:dgm id="{E27D5851-5FE5-4CAC-A3FE-37525C132B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9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Dgm bld="one"/>
        </p:bldSub>
      </p:bldGraphic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yagram 6"/>
          <p:cNvGraphicFramePr/>
          <p:nvPr>
            <p:extLst>
              <p:ext uri="{D42A27DB-BD31-4B8C-83A1-F6EECF244321}">
                <p14:modId xmlns:p14="http://schemas.microsoft.com/office/powerpoint/2010/main" val="1234470662"/>
              </p:ext>
            </p:extLst>
          </p:nvPr>
        </p:nvGraphicFramePr>
        <p:xfrm>
          <a:off x="2631186" y="727788"/>
          <a:ext cx="5785025" cy="57814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Metin kutusu 4"/>
          <p:cNvSpPr txBox="1"/>
          <p:nvPr/>
        </p:nvSpPr>
        <p:spPr>
          <a:xfrm>
            <a:off x="8579978" y="6443528"/>
            <a:ext cx="4358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24</a:t>
            </a:r>
          </a:p>
        </p:txBody>
      </p:sp>
      <p:sp>
        <p:nvSpPr>
          <p:cNvPr id="9" name="Altıgen 8"/>
          <p:cNvSpPr/>
          <p:nvPr/>
        </p:nvSpPr>
        <p:spPr>
          <a:xfrm>
            <a:off x="130629" y="2657515"/>
            <a:ext cx="2129833" cy="1922032"/>
          </a:xfrm>
          <a:prstGeom prst="hexagon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İHALE SÜRECİ</a:t>
            </a:r>
          </a:p>
        </p:txBody>
      </p:sp>
      <p:sp>
        <p:nvSpPr>
          <p:cNvPr id="8" name="Unvan 1">
            <a:extLst>
              <a:ext uri="{FF2B5EF4-FFF2-40B4-BE49-F238E27FC236}">
                <a16:creationId xmlns:a16="http://schemas.microsoft.com/office/drawing/2014/main" id="{EA526B88-2070-4F7B-82CB-AE924CCFF6F8}"/>
              </a:ext>
            </a:extLst>
          </p:cNvPr>
          <p:cNvSpPr txBox="1">
            <a:spLocks/>
          </p:cNvSpPr>
          <p:nvPr/>
        </p:nvSpPr>
        <p:spPr>
          <a:xfrm>
            <a:off x="443882" y="161380"/>
            <a:ext cx="6480701" cy="48827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kern="1200">
                <a:solidFill>
                  <a:schemeClr val="bg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tr-TR" sz="2400" b="1" dirty="0">
                <a:solidFill>
                  <a:schemeClr val="bg1"/>
                </a:solidFill>
                <a:latin typeface="+mn-lt"/>
              </a:rPr>
              <a:t>ELEKTRONİK KAMU ALIMLARI SİSTEMİ</a:t>
            </a:r>
            <a:endParaRPr lang="tr-TR" sz="2400" dirty="0">
              <a:latin typeface="+mn-lt"/>
            </a:endParaRPr>
          </a:p>
        </p:txBody>
      </p:sp>
      <p:sp>
        <p:nvSpPr>
          <p:cNvPr id="2" name="Dikdörtgen 14">
            <a:extLst>
              <a:ext uri="{FF2B5EF4-FFF2-40B4-BE49-F238E27FC236}">
                <a16:creationId xmlns:a16="http://schemas.microsoft.com/office/drawing/2014/main" id="{4080CF10-9AE6-DAE2-CE5B-BD46AA7472D4}"/>
              </a:ext>
            </a:extLst>
          </p:cNvPr>
          <p:cNvSpPr/>
          <p:nvPr/>
        </p:nvSpPr>
        <p:spPr>
          <a:xfrm>
            <a:off x="0" y="732482"/>
            <a:ext cx="7084381" cy="336022"/>
          </a:xfrm>
          <a:custGeom>
            <a:avLst/>
            <a:gdLst>
              <a:gd name="connsiteX0" fmla="*/ 0 w 7084381"/>
              <a:gd name="connsiteY0" fmla="*/ 0 h 336022"/>
              <a:gd name="connsiteX1" fmla="*/ 7084381 w 7084381"/>
              <a:gd name="connsiteY1" fmla="*/ 0 h 336022"/>
              <a:gd name="connsiteX2" fmla="*/ 7084381 w 7084381"/>
              <a:gd name="connsiteY2" fmla="*/ 336022 h 336022"/>
              <a:gd name="connsiteX3" fmla="*/ 0 w 7084381"/>
              <a:gd name="connsiteY3" fmla="*/ 336022 h 336022"/>
              <a:gd name="connsiteX4" fmla="*/ 0 w 7084381"/>
              <a:gd name="connsiteY4" fmla="*/ 0 h 336022"/>
              <a:gd name="connsiteX0" fmla="*/ 0 w 7084381"/>
              <a:gd name="connsiteY0" fmla="*/ 0 h 336022"/>
              <a:gd name="connsiteX1" fmla="*/ 7084381 w 7084381"/>
              <a:gd name="connsiteY1" fmla="*/ 0 h 336022"/>
              <a:gd name="connsiteX2" fmla="*/ 6897950 w 7084381"/>
              <a:gd name="connsiteY2" fmla="*/ 273878 h 336022"/>
              <a:gd name="connsiteX3" fmla="*/ 0 w 7084381"/>
              <a:gd name="connsiteY3" fmla="*/ 336022 h 336022"/>
              <a:gd name="connsiteX4" fmla="*/ 0 w 7084381"/>
              <a:gd name="connsiteY4" fmla="*/ 0 h 336022"/>
              <a:gd name="connsiteX0" fmla="*/ 0 w 7084381"/>
              <a:gd name="connsiteY0" fmla="*/ 0 h 336022"/>
              <a:gd name="connsiteX1" fmla="*/ 7084381 w 7084381"/>
              <a:gd name="connsiteY1" fmla="*/ 0 h 336022"/>
              <a:gd name="connsiteX2" fmla="*/ 6897950 w 7084381"/>
              <a:gd name="connsiteY2" fmla="*/ 291633 h 336022"/>
              <a:gd name="connsiteX3" fmla="*/ 0 w 7084381"/>
              <a:gd name="connsiteY3" fmla="*/ 336022 h 336022"/>
              <a:gd name="connsiteX4" fmla="*/ 0 w 7084381"/>
              <a:gd name="connsiteY4" fmla="*/ 0 h 336022"/>
              <a:gd name="connsiteX0" fmla="*/ 0 w 7084381"/>
              <a:gd name="connsiteY0" fmla="*/ 0 h 336022"/>
              <a:gd name="connsiteX1" fmla="*/ 7084381 w 7084381"/>
              <a:gd name="connsiteY1" fmla="*/ 0 h 336022"/>
              <a:gd name="connsiteX2" fmla="*/ 6897950 w 7084381"/>
              <a:gd name="connsiteY2" fmla="*/ 309389 h 336022"/>
              <a:gd name="connsiteX3" fmla="*/ 0 w 7084381"/>
              <a:gd name="connsiteY3" fmla="*/ 336022 h 336022"/>
              <a:gd name="connsiteX4" fmla="*/ 0 w 7084381"/>
              <a:gd name="connsiteY4" fmla="*/ 0 h 336022"/>
              <a:gd name="connsiteX0" fmla="*/ 0 w 7084381"/>
              <a:gd name="connsiteY0" fmla="*/ 0 h 336022"/>
              <a:gd name="connsiteX1" fmla="*/ 7084381 w 7084381"/>
              <a:gd name="connsiteY1" fmla="*/ 0 h 336022"/>
              <a:gd name="connsiteX2" fmla="*/ 6960094 w 7084381"/>
              <a:gd name="connsiteY2" fmla="*/ 318267 h 336022"/>
              <a:gd name="connsiteX3" fmla="*/ 0 w 7084381"/>
              <a:gd name="connsiteY3" fmla="*/ 336022 h 336022"/>
              <a:gd name="connsiteX4" fmla="*/ 0 w 7084381"/>
              <a:gd name="connsiteY4" fmla="*/ 0 h 336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84381" h="336022">
                <a:moveTo>
                  <a:pt x="0" y="0"/>
                </a:moveTo>
                <a:lnTo>
                  <a:pt x="7084381" y="0"/>
                </a:lnTo>
                <a:lnTo>
                  <a:pt x="6960094" y="318267"/>
                </a:lnTo>
                <a:lnTo>
                  <a:pt x="0" y="336022"/>
                </a:lnTo>
                <a:lnTo>
                  <a:pt x="0" y="0"/>
                </a:lnTo>
                <a:close/>
              </a:path>
            </a:pathLst>
          </a:custGeom>
          <a:solidFill>
            <a:srgbClr val="B63E3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defTabSz="457200"/>
            <a:r>
              <a:rPr lang="tr-TR" sz="1600" b="1" dirty="0">
                <a:solidFill>
                  <a:schemeClr val="bg1"/>
                </a:solidFill>
              </a:rPr>
              <a:t>Alım Süreci</a:t>
            </a:r>
            <a:endParaRPr lang="tr-TR" sz="1600" b="1" dirty="0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97152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DB86E76-BB79-4AE1-99A5-A0BF6D1F56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7">
                                            <p:graphicEl>
                                              <a:dgm id="{BDB86E76-BB79-4AE1-99A5-A0BF6D1F56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7">
                                            <p:graphicEl>
                                              <a:dgm id="{BDB86E76-BB79-4AE1-99A5-A0BF6D1F56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400"/>
                                        <p:tgtEl>
                                          <p:spTgt spid="7">
                                            <p:graphicEl>
                                              <a:dgm id="{BDB86E76-BB79-4AE1-99A5-A0BF6D1F56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761A10E-8E98-458A-90C7-556F01C60C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400" fill="hold"/>
                                        <p:tgtEl>
                                          <p:spTgt spid="7">
                                            <p:graphicEl>
                                              <a:dgm id="{B761A10E-8E98-458A-90C7-556F01C60C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7">
                                            <p:graphicEl>
                                              <a:dgm id="{B761A10E-8E98-458A-90C7-556F01C60C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400"/>
                                        <p:tgtEl>
                                          <p:spTgt spid="7">
                                            <p:graphicEl>
                                              <a:dgm id="{B761A10E-8E98-458A-90C7-556F01C60C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3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159A466-B66C-4703-97E4-B6A25056F4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400" fill="hold"/>
                                        <p:tgtEl>
                                          <p:spTgt spid="7">
                                            <p:graphicEl>
                                              <a:dgm id="{8159A466-B66C-4703-97E4-B6A25056F4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7">
                                            <p:graphicEl>
                                              <a:dgm id="{8159A466-B66C-4703-97E4-B6A25056F4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400"/>
                                        <p:tgtEl>
                                          <p:spTgt spid="7">
                                            <p:graphicEl>
                                              <a:dgm id="{8159A466-B66C-4703-97E4-B6A25056F4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7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59A517A-F3AE-481F-8775-FFBFA42CE3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400" fill="hold"/>
                                        <p:tgtEl>
                                          <p:spTgt spid="7">
                                            <p:graphicEl>
                                              <a:dgm id="{B59A517A-F3AE-481F-8775-FFBFA42CE3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00" fill="hold"/>
                                        <p:tgtEl>
                                          <p:spTgt spid="7">
                                            <p:graphicEl>
                                              <a:dgm id="{B59A517A-F3AE-481F-8775-FFBFA42CE3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400"/>
                                        <p:tgtEl>
                                          <p:spTgt spid="7">
                                            <p:graphicEl>
                                              <a:dgm id="{B59A517A-F3AE-481F-8775-FFBFA42CE3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1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D509E2F-BF3F-45A3-8117-45932F097A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400" fill="hold"/>
                                        <p:tgtEl>
                                          <p:spTgt spid="7">
                                            <p:graphicEl>
                                              <a:dgm id="{4D509E2F-BF3F-45A3-8117-45932F097A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400" fill="hold"/>
                                        <p:tgtEl>
                                          <p:spTgt spid="7">
                                            <p:graphicEl>
                                              <a:dgm id="{4D509E2F-BF3F-45A3-8117-45932F097A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400"/>
                                        <p:tgtEl>
                                          <p:spTgt spid="7">
                                            <p:graphicEl>
                                              <a:dgm id="{4D509E2F-BF3F-45A3-8117-45932F097A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BE32BAF-379D-4D83-9986-6D5D796A83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400" fill="hold"/>
                                        <p:tgtEl>
                                          <p:spTgt spid="7">
                                            <p:graphicEl>
                                              <a:dgm id="{7BE32BAF-379D-4D83-9986-6D5D796A83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00" fill="hold"/>
                                        <p:tgtEl>
                                          <p:spTgt spid="7">
                                            <p:graphicEl>
                                              <a:dgm id="{7BE32BAF-379D-4D83-9986-6D5D796A83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400"/>
                                        <p:tgtEl>
                                          <p:spTgt spid="7">
                                            <p:graphicEl>
                                              <a:dgm id="{7BE32BAF-379D-4D83-9986-6D5D796A83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9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F63C4C0-4B73-4712-9C81-57282949A8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400" fill="hold"/>
                                        <p:tgtEl>
                                          <p:spTgt spid="7">
                                            <p:graphicEl>
                                              <a:dgm id="{BF63C4C0-4B73-4712-9C81-57282949A8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400" fill="hold"/>
                                        <p:tgtEl>
                                          <p:spTgt spid="7">
                                            <p:graphicEl>
                                              <a:dgm id="{BF63C4C0-4B73-4712-9C81-57282949A8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400"/>
                                        <p:tgtEl>
                                          <p:spTgt spid="7">
                                            <p:graphicEl>
                                              <a:dgm id="{BF63C4C0-4B73-4712-9C81-57282949A8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3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9A046F6-647C-4CD0-9E67-DBE33B3036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400" fill="hold"/>
                                        <p:tgtEl>
                                          <p:spTgt spid="7">
                                            <p:graphicEl>
                                              <a:dgm id="{E9A046F6-647C-4CD0-9E67-DBE33B3036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400" fill="hold"/>
                                        <p:tgtEl>
                                          <p:spTgt spid="7">
                                            <p:graphicEl>
                                              <a:dgm id="{E9A046F6-647C-4CD0-9E67-DBE33B3036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400"/>
                                        <p:tgtEl>
                                          <p:spTgt spid="7">
                                            <p:graphicEl>
                                              <a:dgm id="{E9A046F6-647C-4CD0-9E67-DBE33B3036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7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C659116-4F46-4A46-8B48-29DF2DC5F4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400" fill="hold"/>
                                        <p:tgtEl>
                                          <p:spTgt spid="7">
                                            <p:graphicEl>
                                              <a:dgm id="{AC659116-4F46-4A46-8B48-29DF2DC5F4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400" fill="hold"/>
                                        <p:tgtEl>
                                          <p:spTgt spid="7">
                                            <p:graphicEl>
                                              <a:dgm id="{AC659116-4F46-4A46-8B48-29DF2DC5F4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400"/>
                                        <p:tgtEl>
                                          <p:spTgt spid="7">
                                            <p:graphicEl>
                                              <a:dgm id="{AC659116-4F46-4A46-8B48-29DF2DC5F4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1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E94B825-9C79-46E7-9140-DCED513B1C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400" fill="hold"/>
                                        <p:tgtEl>
                                          <p:spTgt spid="7">
                                            <p:graphicEl>
                                              <a:dgm id="{1E94B825-9C79-46E7-9140-DCED513B1C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400" fill="hold"/>
                                        <p:tgtEl>
                                          <p:spTgt spid="7">
                                            <p:graphicEl>
                                              <a:dgm id="{1E94B825-9C79-46E7-9140-DCED513B1C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400"/>
                                        <p:tgtEl>
                                          <p:spTgt spid="7">
                                            <p:graphicEl>
                                              <a:dgm id="{1E94B825-9C79-46E7-9140-DCED513B1C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5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27D5851-5FE5-4CAC-A3FE-37525C132B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400" fill="hold"/>
                                        <p:tgtEl>
                                          <p:spTgt spid="7">
                                            <p:graphicEl>
                                              <a:dgm id="{E27D5851-5FE5-4CAC-A3FE-37525C132B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400" fill="hold"/>
                                        <p:tgtEl>
                                          <p:spTgt spid="7">
                                            <p:graphicEl>
                                              <a:dgm id="{E27D5851-5FE5-4CAC-A3FE-37525C132B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400"/>
                                        <p:tgtEl>
                                          <p:spTgt spid="7">
                                            <p:graphicEl>
                                              <a:dgm id="{E27D5851-5FE5-4CAC-A3FE-37525C132B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900"/>
                            </p:stCondLst>
                            <p:childTnLst>
                              <p:par>
                                <p:cTn id="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66A2E1C-A3DB-4B0F-983F-CD92FACB1D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400" fill="hold"/>
                                        <p:tgtEl>
                                          <p:spTgt spid="7">
                                            <p:graphicEl>
                                              <a:dgm id="{E66A2E1C-A3DB-4B0F-983F-CD92FACB1D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400" fill="hold"/>
                                        <p:tgtEl>
                                          <p:spTgt spid="7">
                                            <p:graphicEl>
                                              <a:dgm id="{E66A2E1C-A3DB-4B0F-983F-CD92FACB1D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400"/>
                                        <p:tgtEl>
                                          <p:spTgt spid="7">
                                            <p:graphicEl>
                                              <a:dgm id="{E66A2E1C-A3DB-4B0F-983F-CD92FACB1D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300"/>
                            </p:stCondLst>
                            <p:childTnLst>
                              <p:par>
                                <p:cTn id="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7F62D4E-5FC5-4B00-B714-C5EA3C1E1C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400" fill="hold"/>
                                        <p:tgtEl>
                                          <p:spTgt spid="7">
                                            <p:graphicEl>
                                              <a:dgm id="{C7F62D4E-5FC5-4B00-B714-C5EA3C1E1C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400" fill="hold"/>
                                        <p:tgtEl>
                                          <p:spTgt spid="7">
                                            <p:graphicEl>
                                              <a:dgm id="{C7F62D4E-5FC5-4B00-B714-C5EA3C1E1C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400"/>
                                        <p:tgtEl>
                                          <p:spTgt spid="7">
                                            <p:graphicEl>
                                              <a:dgm id="{C7F62D4E-5FC5-4B00-B714-C5EA3C1E1C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700"/>
                            </p:stCondLst>
                            <p:childTnLst>
                              <p:par>
                                <p:cTn id="8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A2FFCDF-6144-4DEB-8704-69375A74F4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400" fill="hold"/>
                                        <p:tgtEl>
                                          <p:spTgt spid="7">
                                            <p:graphicEl>
                                              <a:dgm id="{2A2FFCDF-6144-4DEB-8704-69375A74F4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400" fill="hold"/>
                                        <p:tgtEl>
                                          <p:spTgt spid="7">
                                            <p:graphicEl>
                                              <a:dgm id="{2A2FFCDF-6144-4DEB-8704-69375A74F4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400"/>
                                        <p:tgtEl>
                                          <p:spTgt spid="7">
                                            <p:graphicEl>
                                              <a:dgm id="{2A2FFCDF-6144-4DEB-8704-69375A74F4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6100"/>
                            </p:stCondLst>
                            <p:childTnLst>
                              <p:par>
                                <p:cTn id="9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C258CE7-6E5F-4FBC-9EBB-AF39DDD62A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400" fill="hold"/>
                                        <p:tgtEl>
                                          <p:spTgt spid="7">
                                            <p:graphicEl>
                                              <a:dgm id="{8C258CE7-6E5F-4FBC-9EBB-AF39DDD62A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400" fill="hold"/>
                                        <p:tgtEl>
                                          <p:spTgt spid="7">
                                            <p:graphicEl>
                                              <a:dgm id="{8C258CE7-6E5F-4FBC-9EBB-AF39DDD62A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400"/>
                                        <p:tgtEl>
                                          <p:spTgt spid="7">
                                            <p:graphicEl>
                                              <a:dgm id="{8C258CE7-6E5F-4FBC-9EBB-AF39DDD62A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6500"/>
                            </p:stCondLst>
                            <p:childTnLst>
                              <p:par>
                                <p:cTn id="10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402DCBA-2443-4F0D-9326-1C0141A2D2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400" fill="hold"/>
                                        <p:tgtEl>
                                          <p:spTgt spid="7">
                                            <p:graphicEl>
                                              <a:dgm id="{1402DCBA-2443-4F0D-9326-1C0141A2D2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400" fill="hold"/>
                                        <p:tgtEl>
                                          <p:spTgt spid="7">
                                            <p:graphicEl>
                                              <a:dgm id="{1402DCBA-2443-4F0D-9326-1C0141A2D2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400"/>
                                        <p:tgtEl>
                                          <p:spTgt spid="7">
                                            <p:graphicEl>
                                              <a:dgm id="{1402DCBA-2443-4F0D-9326-1C0141A2D2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6900"/>
                            </p:stCondLst>
                            <p:childTnLst>
                              <p:par>
                                <p:cTn id="10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6D6E993-AFEE-4633-81C8-F0E92D7A1A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400" fill="hold"/>
                                        <p:tgtEl>
                                          <p:spTgt spid="7">
                                            <p:graphicEl>
                                              <a:dgm id="{E6D6E993-AFEE-4633-81C8-F0E92D7A1A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400" fill="hold"/>
                                        <p:tgtEl>
                                          <p:spTgt spid="7">
                                            <p:graphicEl>
                                              <a:dgm id="{E6D6E993-AFEE-4633-81C8-F0E92D7A1A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400"/>
                                        <p:tgtEl>
                                          <p:spTgt spid="7">
                                            <p:graphicEl>
                                              <a:dgm id="{E6D6E993-AFEE-4633-81C8-F0E92D7A1A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7300"/>
                            </p:stCondLst>
                            <p:childTnLst>
                              <p:par>
                                <p:cTn id="1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 uiExpand="1">
        <p:bldSub>
          <a:bldDgm bld="one"/>
        </p:bldSub>
      </p:bldGraphic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yagram 6"/>
          <p:cNvGraphicFramePr/>
          <p:nvPr>
            <p:extLst>
              <p:ext uri="{D42A27DB-BD31-4B8C-83A1-F6EECF244321}">
                <p14:modId xmlns:p14="http://schemas.microsoft.com/office/powerpoint/2010/main" val="1852242773"/>
              </p:ext>
            </p:extLst>
          </p:nvPr>
        </p:nvGraphicFramePr>
        <p:xfrm>
          <a:off x="2995529" y="1589262"/>
          <a:ext cx="5280724" cy="36794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Unvan 1"/>
          <p:cNvSpPr txBox="1">
            <a:spLocks/>
          </p:cNvSpPr>
          <p:nvPr/>
        </p:nvSpPr>
        <p:spPr>
          <a:xfrm>
            <a:off x="443882" y="161380"/>
            <a:ext cx="6480701" cy="48827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kern="1200">
                <a:solidFill>
                  <a:schemeClr val="bg1"/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tr-TR" sz="2400" b="1" dirty="0">
                <a:solidFill>
                  <a:schemeClr val="bg1"/>
                </a:solidFill>
                <a:latin typeface="+mn-lt"/>
              </a:rPr>
              <a:t>ELEKTRONİK KAMU ALIMLARI SİSTEMİ</a:t>
            </a:r>
            <a:endParaRPr lang="tr-TR" sz="2400" dirty="0">
              <a:latin typeface="+mn-lt"/>
            </a:endParaRPr>
          </a:p>
        </p:txBody>
      </p:sp>
      <p:sp>
        <p:nvSpPr>
          <p:cNvPr id="9" name="Altıgen 8"/>
          <p:cNvSpPr/>
          <p:nvPr/>
        </p:nvSpPr>
        <p:spPr>
          <a:xfrm>
            <a:off x="297358" y="2440719"/>
            <a:ext cx="2128601" cy="1976562"/>
          </a:xfrm>
          <a:prstGeom prst="hexagon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bg1"/>
                </a:solidFill>
              </a:rPr>
              <a:t>SÖZLEŞME SÜRECİ</a:t>
            </a:r>
          </a:p>
        </p:txBody>
      </p:sp>
      <p:sp>
        <p:nvSpPr>
          <p:cNvPr id="2" name="Dikdörtgen 14">
            <a:extLst>
              <a:ext uri="{FF2B5EF4-FFF2-40B4-BE49-F238E27FC236}">
                <a16:creationId xmlns:a16="http://schemas.microsoft.com/office/drawing/2014/main" id="{21B5CCB0-3220-650A-2ABA-CD2F28B984CF}"/>
              </a:ext>
            </a:extLst>
          </p:cNvPr>
          <p:cNvSpPr/>
          <p:nvPr/>
        </p:nvSpPr>
        <p:spPr>
          <a:xfrm>
            <a:off x="0" y="732482"/>
            <a:ext cx="7084381" cy="336022"/>
          </a:xfrm>
          <a:custGeom>
            <a:avLst/>
            <a:gdLst>
              <a:gd name="connsiteX0" fmla="*/ 0 w 7084381"/>
              <a:gd name="connsiteY0" fmla="*/ 0 h 336022"/>
              <a:gd name="connsiteX1" fmla="*/ 7084381 w 7084381"/>
              <a:gd name="connsiteY1" fmla="*/ 0 h 336022"/>
              <a:gd name="connsiteX2" fmla="*/ 7084381 w 7084381"/>
              <a:gd name="connsiteY2" fmla="*/ 336022 h 336022"/>
              <a:gd name="connsiteX3" fmla="*/ 0 w 7084381"/>
              <a:gd name="connsiteY3" fmla="*/ 336022 h 336022"/>
              <a:gd name="connsiteX4" fmla="*/ 0 w 7084381"/>
              <a:gd name="connsiteY4" fmla="*/ 0 h 336022"/>
              <a:gd name="connsiteX0" fmla="*/ 0 w 7084381"/>
              <a:gd name="connsiteY0" fmla="*/ 0 h 336022"/>
              <a:gd name="connsiteX1" fmla="*/ 7084381 w 7084381"/>
              <a:gd name="connsiteY1" fmla="*/ 0 h 336022"/>
              <a:gd name="connsiteX2" fmla="*/ 6897950 w 7084381"/>
              <a:gd name="connsiteY2" fmla="*/ 273878 h 336022"/>
              <a:gd name="connsiteX3" fmla="*/ 0 w 7084381"/>
              <a:gd name="connsiteY3" fmla="*/ 336022 h 336022"/>
              <a:gd name="connsiteX4" fmla="*/ 0 w 7084381"/>
              <a:gd name="connsiteY4" fmla="*/ 0 h 336022"/>
              <a:gd name="connsiteX0" fmla="*/ 0 w 7084381"/>
              <a:gd name="connsiteY0" fmla="*/ 0 h 336022"/>
              <a:gd name="connsiteX1" fmla="*/ 7084381 w 7084381"/>
              <a:gd name="connsiteY1" fmla="*/ 0 h 336022"/>
              <a:gd name="connsiteX2" fmla="*/ 6897950 w 7084381"/>
              <a:gd name="connsiteY2" fmla="*/ 291633 h 336022"/>
              <a:gd name="connsiteX3" fmla="*/ 0 w 7084381"/>
              <a:gd name="connsiteY3" fmla="*/ 336022 h 336022"/>
              <a:gd name="connsiteX4" fmla="*/ 0 w 7084381"/>
              <a:gd name="connsiteY4" fmla="*/ 0 h 336022"/>
              <a:gd name="connsiteX0" fmla="*/ 0 w 7084381"/>
              <a:gd name="connsiteY0" fmla="*/ 0 h 336022"/>
              <a:gd name="connsiteX1" fmla="*/ 7084381 w 7084381"/>
              <a:gd name="connsiteY1" fmla="*/ 0 h 336022"/>
              <a:gd name="connsiteX2" fmla="*/ 6897950 w 7084381"/>
              <a:gd name="connsiteY2" fmla="*/ 309389 h 336022"/>
              <a:gd name="connsiteX3" fmla="*/ 0 w 7084381"/>
              <a:gd name="connsiteY3" fmla="*/ 336022 h 336022"/>
              <a:gd name="connsiteX4" fmla="*/ 0 w 7084381"/>
              <a:gd name="connsiteY4" fmla="*/ 0 h 336022"/>
              <a:gd name="connsiteX0" fmla="*/ 0 w 7084381"/>
              <a:gd name="connsiteY0" fmla="*/ 0 h 336022"/>
              <a:gd name="connsiteX1" fmla="*/ 7084381 w 7084381"/>
              <a:gd name="connsiteY1" fmla="*/ 0 h 336022"/>
              <a:gd name="connsiteX2" fmla="*/ 6960094 w 7084381"/>
              <a:gd name="connsiteY2" fmla="*/ 318267 h 336022"/>
              <a:gd name="connsiteX3" fmla="*/ 0 w 7084381"/>
              <a:gd name="connsiteY3" fmla="*/ 336022 h 336022"/>
              <a:gd name="connsiteX4" fmla="*/ 0 w 7084381"/>
              <a:gd name="connsiteY4" fmla="*/ 0 h 336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84381" h="336022">
                <a:moveTo>
                  <a:pt x="0" y="0"/>
                </a:moveTo>
                <a:lnTo>
                  <a:pt x="7084381" y="0"/>
                </a:lnTo>
                <a:lnTo>
                  <a:pt x="6960094" y="318267"/>
                </a:lnTo>
                <a:lnTo>
                  <a:pt x="0" y="336022"/>
                </a:lnTo>
                <a:lnTo>
                  <a:pt x="0" y="0"/>
                </a:lnTo>
                <a:close/>
              </a:path>
            </a:pathLst>
          </a:custGeom>
          <a:solidFill>
            <a:srgbClr val="B63E3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defTabSz="457200"/>
            <a:r>
              <a:rPr lang="tr-TR" sz="1600" b="1" dirty="0">
                <a:solidFill>
                  <a:schemeClr val="bg1"/>
                </a:solidFill>
              </a:rPr>
              <a:t>Alım Süreci</a:t>
            </a:r>
            <a:endParaRPr lang="tr-TR" sz="1600" b="1" dirty="0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80243412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DB86E76-BB79-4AE1-99A5-A0BF6D1F56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7">
                                            <p:graphicEl>
                                              <a:dgm id="{BDB86E76-BB79-4AE1-99A5-A0BF6D1F56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7">
                                            <p:graphicEl>
                                              <a:dgm id="{BDB86E76-BB79-4AE1-99A5-A0BF6D1F56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400"/>
                                        <p:tgtEl>
                                          <p:spTgt spid="7">
                                            <p:graphicEl>
                                              <a:dgm id="{BDB86E76-BB79-4AE1-99A5-A0BF6D1F56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761A10E-8E98-458A-90C7-556F01C60C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400" fill="hold"/>
                                        <p:tgtEl>
                                          <p:spTgt spid="7">
                                            <p:graphicEl>
                                              <a:dgm id="{B761A10E-8E98-458A-90C7-556F01C60C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7">
                                            <p:graphicEl>
                                              <a:dgm id="{B761A10E-8E98-458A-90C7-556F01C60C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400"/>
                                        <p:tgtEl>
                                          <p:spTgt spid="7">
                                            <p:graphicEl>
                                              <a:dgm id="{B761A10E-8E98-458A-90C7-556F01C60C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3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0535F10-0CDB-4C0B-87F9-80EFB090EB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400" fill="hold"/>
                                        <p:tgtEl>
                                          <p:spTgt spid="7">
                                            <p:graphicEl>
                                              <a:dgm id="{C0535F10-0CDB-4C0B-87F9-80EFB090EB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7">
                                            <p:graphicEl>
                                              <a:dgm id="{C0535F10-0CDB-4C0B-87F9-80EFB090EB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400"/>
                                        <p:tgtEl>
                                          <p:spTgt spid="7">
                                            <p:graphicEl>
                                              <a:dgm id="{C0535F10-0CDB-4C0B-87F9-80EFB090EB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7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D6C93EC-CD97-407D-AB80-DB66BAD8FE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400" fill="hold"/>
                                        <p:tgtEl>
                                          <p:spTgt spid="7">
                                            <p:graphicEl>
                                              <a:dgm id="{3D6C93EC-CD97-407D-AB80-DB66BAD8FE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00" fill="hold"/>
                                        <p:tgtEl>
                                          <p:spTgt spid="7">
                                            <p:graphicEl>
                                              <a:dgm id="{3D6C93EC-CD97-407D-AB80-DB66BAD8FE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400"/>
                                        <p:tgtEl>
                                          <p:spTgt spid="7">
                                            <p:graphicEl>
                                              <a:dgm id="{3D6C93EC-CD97-407D-AB80-DB66BAD8FE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1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208760F-EDF4-43F0-92C7-072067751A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400" fill="hold"/>
                                        <p:tgtEl>
                                          <p:spTgt spid="7">
                                            <p:graphicEl>
                                              <a:dgm id="{A208760F-EDF4-43F0-92C7-072067751A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400" fill="hold"/>
                                        <p:tgtEl>
                                          <p:spTgt spid="7">
                                            <p:graphicEl>
                                              <a:dgm id="{A208760F-EDF4-43F0-92C7-072067751A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400"/>
                                        <p:tgtEl>
                                          <p:spTgt spid="7">
                                            <p:graphicEl>
                                              <a:dgm id="{A208760F-EDF4-43F0-92C7-072067751A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E4CB0F1-1495-4B10-B087-B26A4C0AB7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400" fill="hold"/>
                                        <p:tgtEl>
                                          <p:spTgt spid="7">
                                            <p:graphicEl>
                                              <a:dgm id="{4E4CB0F1-1495-4B10-B087-B26A4C0AB7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00" fill="hold"/>
                                        <p:tgtEl>
                                          <p:spTgt spid="7">
                                            <p:graphicEl>
                                              <a:dgm id="{4E4CB0F1-1495-4B10-B087-B26A4C0AB7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400"/>
                                        <p:tgtEl>
                                          <p:spTgt spid="7">
                                            <p:graphicEl>
                                              <a:dgm id="{4E4CB0F1-1495-4B10-B087-B26A4C0AB7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9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91388FD-DCC7-4ED8-B3EF-2243EABE83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400" fill="hold"/>
                                        <p:tgtEl>
                                          <p:spTgt spid="7">
                                            <p:graphicEl>
                                              <a:dgm id="{C91388FD-DCC7-4ED8-B3EF-2243EABE83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400" fill="hold"/>
                                        <p:tgtEl>
                                          <p:spTgt spid="7">
                                            <p:graphicEl>
                                              <a:dgm id="{C91388FD-DCC7-4ED8-B3EF-2243EABE83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400"/>
                                        <p:tgtEl>
                                          <p:spTgt spid="7">
                                            <p:graphicEl>
                                              <a:dgm id="{C91388FD-DCC7-4ED8-B3EF-2243EABE83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3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 uiExpand="1">
        <p:bldSub>
          <a:bldDgm bld="one"/>
        </p:bldSub>
      </p:bldGraphic>
      <p:bldP spid="9" grpId="0" animBg="1"/>
    </p:bldLst>
  </p:timing>
</p:sld>
</file>

<file path=ppt/theme/theme1.xml><?xml version="1.0" encoding="utf-8"?>
<a:theme xmlns:a="http://schemas.openxmlformats.org/drawingml/2006/main" name="1_Office Teması">
  <a:themeElements>
    <a:clrScheme name="Office Teması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eması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eması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C0000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a:spPr>
      <a:bodyPr rtlCol="0" anchor="ctr"/>
      <a:lstStyle>
        <a:defPPr algn="ctr">
          <a:defRPr sz="1600" b="1"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Sunu7" id="{021EB6C3-777F-4458-B7B2-DE152EB492EF}" vid="{BA93931A-320F-4076-9C04-40F92D6D6A9E}"/>
    </a:ext>
  </a:extLst>
</a:theme>
</file>

<file path=ppt/theme/theme2.xml><?xml version="1.0" encoding="utf-8"?>
<a:theme xmlns:a="http://schemas.openxmlformats.org/drawingml/2006/main" name="Office Teması">
  <a:themeElements>
    <a:clrScheme name="Office Teması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eması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eması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unu7" id="{021EB6C3-777F-4458-B7B2-DE152EB492EF}" vid="{88B86E9B-8D51-4FE6-AC42-88C744836DE7}"/>
    </a:ext>
  </a:extLst>
</a:theme>
</file>

<file path=ppt/theme/theme3.xml><?xml version="1.0" encoding="utf-8"?>
<a:theme xmlns:a="http://schemas.openxmlformats.org/drawingml/2006/main" name="2_Office Teması">
  <a:themeElements>
    <a:clrScheme name="Office Teması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eması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eması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unu7" id="{021EB6C3-777F-4458-B7B2-DE152EB492EF}" vid="{BA93931A-320F-4076-9C04-40F92D6D6A9E}"/>
    </a:ext>
  </a:extLst>
</a:theme>
</file>

<file path=ppt/theme/theme4.xml><?xml version="1.0" encoding="utf-8"?>
<a:theme xmlns:a="http://schemas.openxmlformats.org/drawingml/2006/main" name="3_Office Teması">
  <a:themeElements>
    <a:clrScheme name="Office Teması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eması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eması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unu7" id="{021EB6C3-777F-4458-B7B2-DE152EB492EF}" vid="{BA93931A-320F-4076-9C04-40F92D6D6A9E}"/>
    </a:ext>
  </a:extLst>
</a:theme>
</file>

<file path=ppt/theme/theme5.xml><?xml version="1.0" encoding="utf-8"?>
<a:theme xmlns:a="http://schemas.openxmlformats.org/drawingml/2006/main" name="4_Office Teması">
  <a:themeElements>
    <a:clrScheme name="Office Teması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eması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eması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unu7" id="{021EB6C3-777F-4458-B7B2-DE152EB492EF}" vid="{A749495A-B65B-4EC2-A686-F8FAB2238D13}"/>
    </a:ext>
  </a:extLst>
</a:theme>
</file>

<file path=ppt/theme/theme6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2847</Words>
  <Application>Microsoft Office PowerPoint</Application>
  <PresentationFormat>Ekran Gösterisi (4:3)</PresentationFormat>
  <Paragraphs>380</Paragraphs>
  <Slides>62</Slides>
  <Notes>0</Notes>
  <HiddenSlides>0</HiddenSlides>
  <MMClips>0</MMClips>
  <ScaleCrop>false</ScaleCrop>
  <HeadingPairs>
    <vt:vector size="8" baseType="variant">
      <vt:variant>
        <vt:lpstr>Kullanılan Yazı Tipleri</vt:lpstr>
      </vt:variant>
      <vt:variant>
        <vt:i4>8</vt:i4>
      </vt:variant>
      <vt:variant>
        <vt:lpstr>Tema</vt:lpstr>
      </vt:variant>
      <vt:variant>
        <vt:i4>5</vt:i4>
      </vt:variant>
      <vt:variant>
        <vt:lpstr>Eklenmiş OLE Hizmet Programları</vt:lpstr>
      </vt:variant>
      <vt:variant>
        <vt:i4>2</vt:i4>
      </vt:variant>
      <vt:variant>
        <vt:lpstr>Slayt Başlıkları</vt:lpstr>
      </vt:variant>
      <vt:variant>
        <vt:i4>62</vt:i4>
      </vt:variant>
    </vt:vector>
  </HeadingPairs>
  <TitlesOfParts>
    <vt:vector size="77" baseType="lpstr">
      <vt:lpstr>Arial</vt:lpstr>
      <vt:lpstr>Calibri</vt:lpstr>
      <vt:lpstr>Calibri Light</vt:lpstr>
      <vt:lpstr>Gill Sans MT</vt:lpstr>
      <vt:lpstr>Open Sans</vt:lpstr>
      <vt:lpstr>Segoe UI</vt:lpstr>
      <vt:lpstr>Wingdings</vt:lpstr>
      <vt:lpstr>Wingdings 2</vt:lpstr>
      <vt:lpstr>1_Office Teması</vt:lpstr>
      <vt:lpstr>Office Teması</vt:lpstr>
      <vt:lpstr>2_Office Teması</vt:lpstr>
      <vt:lpstr>3_Office Teması</vt:lpstr>
      <vt:lpstr>4_Office Teması</vt:lpstr>
      <vt:lpstr>Document</vt:lpstr>
      <vt:lpstr>Belge</vt:lpstr>
      <vt:lpstr> ELEKTRONİK KAMU ALIMLARI SİSTEMİ </vt:lpstr>
      <vt:lpstr>PowerPoint Sunusu</vt:lpstr>
      <vt:lpstr>PowerPoint Sunusu</vt:lpstr>
      <vt:lpstr>PowerPoint Sunusu</vt:lpstr>
      <vt:lpstr>PowerPoint Sunusu</vt:lpstr>
      <vt:lpstr>ELEKTRONİK KAMU ALIMLARI SİSTEMİ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KİK Eğitim Dairesi Başkanlığı</dc:creator>
  <dc:description>Copyright © Tüm Hakları Saklıdır.</dc:description>
  <cp:lastModifiedBy>Nilhan Özkan</cp:lastModifiedBy>
  <cp:revision>289</cp:revision>
  <dcterms:created xsi:type="dcterms:W3CDTF">2023-09-22T08:34:48Z</dcterms:created>
  <dcterms:modified xsi:type="dcterms:W3CDTF">2025-06-04T08:21:05Z</dcterms:modified>
</cp:coreProperties>
</file>