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24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5" r:id="rId15"/>
    <p:sldId id="270" r:id="rId16"/>
    <p:sldId id="269" r:id="rId17"/>
    <p:sldId id="273" r:id="rId18"/>
    <p:sldId id="274" r:id="rId19"/>
    <p:sldId id="275" r:id="rId20"/>
    <p:sldId id="271" r:id="rId21"/>
    <p:sldId id="272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8" autoAdjust="0"/>
    <p:restoredTop sz="94660"/>
  </p:normalViewPr>
  <p:slideViewPr>
    <p:cSldViewPr snapToGrid="0">
      <p:cViewPr varScale="1">
        <p:scale>
          <a:sx n="88" d="100"/>
          <a:sy n="88" d="100"/>
        </p:scale>
        <p:origin x="79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EE215-2CD5-4EB4-8040-C7B8812696F8}" type="datetimeFigureOut">
              <a:rPr lang="tr-TR" smtClean="0"/>
              <a:pPr/>
              <a:t>5.12.2018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38D82-23AE-46E1-9DFF-FC3EB739A86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62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8D82-23AE-46E1-9DFF-FC3EB739A860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718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04.12.2018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ADANA VALİLİĞİ YATIRIM İZLEME VE KOORDİNASYON BAŞKANLIĞI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523D-76E3-4898-8FFE-8EC608FA370E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02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04.12.2018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ADANA VALİLİĞİ YATIRIM İZLEME VE KOORDİNASYON BAŞKANLIĞI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523D-76E3-4898-8FFE-8EC608FA37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839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04.12.2018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ADANA VALİLİĞİ YATIRIM İZLEME VE KOORDİNASYON BAŞKANLIĞI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523D-76E3-4898-8FFE-8EC608FA37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807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04.12.2018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ADANA VALİLİĞİ YATIRIM İZLEME VE KOORDİNASYON BAŞKANLIĞI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523D-76E3-4898-8FFE-8EC608FA370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2661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04.12.2018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ADANA VALİLİĞİ YATIRIM İZLEME VE KOORDİNASYON BAŞKANLIĞI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523D-76E3-4898-8FFE-8EC608FA37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491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04.12.2018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ADANA VALİLİĞİ YATIRIM İZLEME VE KOORDİNASYON BAŞKANLIĞI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523D-76E3-4898-8FFE-8EC608FA370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2390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04.12.2018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ADANA VALİLİĞİ YATIRIM İZLEME VE KOORDİNASYON BAŞKANLIĞI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523D-76E3-4898-8FFE-8EC608FA37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273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04.12.2018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ADANA VALİLİĞİ YATIRIM İZLEME VE KOORDİNASYON BAŞKANLIĞI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523D-76E3-4898-8FFE-8EC608FA37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6790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04.12.2018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ADANA VALİLİĞİ YATIRIM İZLEME VE KOORDİNASYON BAŞKANLIĞI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523D-76E3-4898-8FFE-8EC608FA37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51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04.12.2018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ADANA VALİLİĞİ YATIRIM İZLEME VE KOORDİNASYON BAŞKANLIĞI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523D-76E3-4898-8FFE-8EC608FA37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574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04.12.2018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ADANA VALİLİĞİ YATIRIM İZLEME VE KOORDİNASYON BAŞKANLIĞI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523D-76E3-4898-8FFE-8EC608FA37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95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04.12.2018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ADANA VALİLİĞİ YATIRIM İZLEME VE KOORDİNASYON BAŞKANLIĞI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523D-76E3-4898-8FFE-8EC608FA37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04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04.12.2018</a:t>
            </a: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ADANA VALİLİĞİ YATIRIM İZLEME VE KOORDİNASYON BAŞKANLIĞI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523D-76E3-4898-8FFE-8EC608FA37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577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04.12.2018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ADANA VALİLİĞİ YATIRIM İZLEME VE KOORDİNASYON BAŞKANLIĞI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523D-76E3-4898-8FFE-8EC608FA37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268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04.12.2018</a:t>
            </a: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ADANA VALİLİĞİ YATIRIM İZLEME VE KOORDİNASYON BAŞKANLIĞI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523D-76E3-4898-8FFE-8EC608FA37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551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04.12.2018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ADANA VALİLİĞİ YATIRIM İZLEME VE KOORDİNASYON BAŞKANLIĞI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523D-76E3-4898-8FFE-8EC608FA37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79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04.12.2018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ADANA VALİLİĞİ YATIRIM İZLEME VE KOORDİNASYON BAŞKANLIĞI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523D-76E3-4898-8FFE-8EC608FA37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381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tr-TR" smtClean="0"/>
              <a:t>04.12.2018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tr-TR" smtClean="0"/>
              <a:t>ADANA VALİLİĞİ YATIRIM İZLEME VE KOORDİNASYON BAŞKANLIĞI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2E6523D-76E3-4898-8FFE-8EC608FA370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2324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.gov.t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6" descr="Bayra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93675"/>
            <a:ext cx="1530334" cy="808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641" y="90673"/>
            <a:ext cx="1210049" cy="911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2336333" y="95795"/>
            <a:ext cx="7777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T.C.				 </a:t>
            </a:r>
          </a:p>
          <a:p>
            <a:pPr algn="ctr"/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ADANA VALİLİĞİ</a:t>
            </a:r>
          </a:p>
          <a:p>
            <a:pPr algn="ctr"/>
            <a:r>
              <a:rPr lang="tr-TR" sz="2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YATIRIM İZLEME VE KOORDİNASYON BAŞKANLIĞI</a:t>
            </a:r>
            <a:endParaRPr lang="tr-TR" sz="24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2187" y="3356957"/>
            <a:ext cx="12026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 DEĞERLENDİRME RAPORU</a:t>
            </a:r>
          </a:p>
          <a:p>
            <a:pPr algn="ctr"/>
            <a:r>
              <a:rPr lang="tr-TR" sz="3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</a:p>
          <a:p>
            <a:pPr algn="ctr"/>
            <a:r>
              <a:rPr lang="tr-TR" sz="3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KURUMLARARASI KOORDİNASYON TOPLANTISI</a:t>
            </a:r>
            <a:endParaRPr lang="tr-TR" sz="3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bilgi Yer Tutucusu 4"/>
          <p:cNvSpPr txBox="1">
            <a:spLocks/>
          </p:cNvSpPr>
          <p:nvPr/>
        </p:nvSpPr>
        <p:spPr>
          <a:xfrm>
            <a:off x="556121" y="63781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ADANA VALİLİĞİ YATIRIM İZLEME VE KOORDİNASYON BAŞKANLIĞI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Veri Yer Tutucusu 3"/>
          <p:cNvSpPr txBox="1">
            <a:spLocks/>
          </p:cNvSpPr>
          <p:nvPr/>
        </p:nvSpPr>
        <p:spPr>
          <a:xfrm>
            <a:off x="10030434" y="635476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04.12.2018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6" descr="Bayra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93675"/>
            <a:ext cx="1048345" cy="55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046" y="193675"/>
            <a:ext cx="921606" cy="69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904736" y="261369"/>
            <a:ext cx="6521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RAPOR HAZIRLAMA SÜRECİ</a:t>
            </a:r>
            <a:endParaRPr lang="tr-TR" altLang="tr-T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54682" y="1712305"/>
            <a:ext cx="108090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Kurum </a:t>
            </a:r>
            <a:r>
              <a:rPr lang="tr-TR" altLang="tr-T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kuruluşlarca hazırlanacak Yıllık Yatırım Faaliyetleri </a:t>
            </a:r>
            <a:r>
              <a:rPr lang="tr-TR" altLang="tr-T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İcmal Raporu (EK-4),(EK-4a) tablosu İl Koordinasyon Kurulu Toplantısı için Valiliğimiz İl </a:t>
            </a:r>
            <a:r>
              <a:rPr lang="tr-TR" altLang="tr-T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Planlama ve Koordinasyon </a:t>
            </a:r>
            <a:r>
              <a:rPr lang="tr-TR" altLang="tr-T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Müdürlüğüne bildirilen bilgilerle uyumlu olarak doldurulacaktır.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</a:rPr>
              <a:t>31/12/2018 </a:t>
            </a:r>
            <a:r>
              <a:rPr lang="tr-TR" altLang="tr-TR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</a:rPr>
              <a:t>Tarihi İtibariyle </a:t>
            </a:r>
            <a:r>
              <a:rPr lang="tr-TR" altLang="tr-TR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</a:rPr>
              <a:t>2019 </a:t>
            </a:r>
            <a:r>
              <a:rPr lang="tr-TR" altLang="tr-TR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</a:rPr>
              <a:t>Yılına Devredilen  İş ve Ödenek İcmal Tablosu      (</a:t>
            </a:r>
            <a:r>
              <a:rPr lang="tr-TR" altLang="tr-TR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</a:rPr>
              <a:t>EK-4a</a:t>
            </a:r>
            <a:r>
              <a:rPr lang="tr-TR" altLang="tr-TR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</a:rPr>
              <a:t>) doldurulacaktır.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altLang="tr-TR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Not: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Yatırımcı olmayan Kamu Kurum ve Kuruluşlar tarafından  doldurulmayacaktır.</a:t>
            </a:r>
            <a:endParaRPr lang="tr-T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1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bilgi Yer Tutucusu 4"/>
          <p:cNvSpPr txBox="1">
            <a:spLocks/>
          </p:cNvSpPr>
          <p:nvPr/>
        </p:nvSpPr>
        <p:spPr>
          <a:xfrm>
            <a:off x="556121" y="63781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ADANA VALİLİĞİ YATIRIM İZLEME VE KOORDİNASYON BAŞKANLIĞI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Veri Yer Tutucusu 3"/>
          <p:cNvSpPr txBox="1">
            <a:spLocks/>
          </p:cNvSpPr>
          <p:nvPr/>
        </p:nvSpPr>
        <p:spPr>
          <a:xfrm>
            <a:off x="10030434" y="635476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04.12.2018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/>
          <a:srcRect l="24140" t="25836" r="24176" b="16714"/>
          <a:stretch/>
        </p:blipFill>
        <p:spPr>
          <a:xfrm>
            <a:off x="220662" y="1032190"/>
            <a:ext cx="11620989" cy="497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6" descr="Bayra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93675"/>
            <a:ext cx="1048345" cy="55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046" y="193675"/>
            <a:ext cx="921606" cy="69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2904736" y="261369"/>
            <a:ext cx="6521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RAPOR HAZIRLAMA SÜRECİ</a:t>
            </a:r>
            <a:endParaRPr lang="tr-TR" altLang="tr-T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347158" y="117428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EK-4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5" name="Sol Ok 14"/>
          <p:cNvSpPr/>
          <p:nvPr/>
        </p:nvSpPr>
        <p:spPr>
          <a:xfrm>
            <a:off x="8176847" y="1055012"/>
            <a:ext cx="1992429" cy="519764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10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904736" y="261369"/>
            <a:ext cx="6521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RAPOR HAZIRLAMA SÜRECİ</a:t>
            </a:r>
            <a:endParaRPr lang="tr-TR" altLang="tr-T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Picture 66" descr="Bayra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5" y="261369"/>
            <a:ext cx="1048345" cy="55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796" y="261369"/>
            <a:ext cx="921606" cy="69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4"/>
          <a:srcRect l="24193" t="24994" r="26912" b="37391"/>
          <a:stretch/>
        </p:blipFill>
        <p:spPr>
          <a:xfrm>
            <a:off x="556121" y="1299410"/>
            <a:ext cx="11039960" cy="2858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ltbilgi Yer Tutucusu 4"/>
          <p:cNvSpPr txBox="1">
            <a:spLocks/>
          </p:cNvSpPr>
          <p:nvPr/>
        </p:nvSpPr>
        <p:spPr>
          <a:xfrm>
            <a:off x="556121" y="63781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ADANA VALİLİĞİ YATIRIM İZLEME VE KOORDİNASYON BAŞKANLIĞI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Veri Yer Tutucusu 3"/>
          <p:cNvSpPr txBox="1">
            <a:spLocks/>
          </p:cNvSpPr>
          <p:nvPr/>
        </p:nvSpPr>
        <p:spPr>
          <a:xfrm>
            <a:off x="10030434" y="635476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04.12.2018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5"/>
          <a:srcRect l="24088" t="19848" r="30492" b="51988"/>
          <a:stretch/>
        </p:blipFill>
        <p:spPr>
          <a:xfrm>
            <a:off x="556121" y="4186989"/>
            <a:ext cx="11039959" cy="1848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Metin kutusu 16"/>
          <p:cNvSpPr txBox="1"/>
          <p:nvPr/>
        </p:nvSpPr>
        <p:spPr>
          <a:xfrm>
            <a:off x="10535732" y="450213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EK-4a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8" name="Sol Ok 17"/>
          <p:cNvSpPr/>
          <p:nvPr/>
        </p:nvSpPr>
        <p:spPr>
          <a:xfrm>
            <a:off x="9546324" y="4426922"/>
            <a:ext cx="968220" cy="519764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70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526180" y="1760432"/>
            <a:ext cx="115150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İncelenen her bir birim için yapılan iş ve işlemlerin hedeflere uygunluğu yönünde oluşturulacak "Plan ve Program Metinleri Analiz Tablosu (EK-3)" kurum ve kuruluşlarca bu aşamada doldurulacaktır</a:t>
            </a:r>
            <a:r>
              <a:rPr lang="tr-TR" altLang="tr-T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</a:pPr>
            <a:endParaRPr lang="tr-TR" altLang="tr-TR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</a:rPr>
              <a:t>Kurum bazında değerlendirmeye tabi tutulacak birimlerin plan ve program hedeflerine uygunluğu analiz edilerek her bir </a:t>
            </a:r>
            <a:r>
              <a:rPr lang="tr-TR" altLang="tr-TR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</a:rPr>
              <a:t>performans hedefi için </a:t>
            </a:r>
            <a:r>
              <a:rPr lang="tr-TR" altLang="tr-TR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</a:rPr>
              <a:t>hazırlanacak değerlendirme raporu </a:t>
            </a:r>
            <a:r>
              <a:rPr lang="tr-TR" altLang="tr-TR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</a:rPr>
              <a:t>(EK-5)</a:t>
            </a:r>
            <a:r>
              <a:rPr lang="tr-TR" altLang="tr-TR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</a:rPr>
              <a:t>’e işlenecektir.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tr-TR" altLang="tr-T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904736" y="261369"/>
            <a:ext cx="6521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RAPOR HAZIRLAMA SÜRECİ</a:t>
            </a:r>
            <a:endParaRPr lang="tr-TR" altLang="tr-T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66" descr="Bayra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5" y="261369"/>
            <a:ext cx="1048345" cy="55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046" y="193675"/>
            <a:ext cx="921606" cy="69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Dikdörtgen"/>
          <p:cNvSpPr/>
          <p:nvPr/>
        </p:nvSpPr>
        <p:spPr>
          <a:xfrm>
            <a:off x="809624" y="6010273"/>
            <a:ext cx="7743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ADANA VALİLİĞİ YATIRIM İZLEME VE KOORDİNASYON BAŞKANLIĞI</a:t>
            </a:r>
            <a:endParaRPr lang="tr-T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0503411" y="6019800"/>
            <a:ext cx="1338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04.12.2018</a:t>
            </a:r>
            <a:endParaRPr lang="tr-T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3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9417" t="20666" r="17750" b="13111"/>
          <a:stretch/>
        </p:blipFill>
        <p:spPr>
          <a:xfrm>
            <a:off x="744835" y="1484793"/>
            <a:ext cx="11658600" cy="4794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Altbilgi Yer Tutucusu 4"/>
          <p:cNvSpPr txBox="1">
            <a:spLocks/>
          </p:cNvSpPr>
          <p:nvPr/>
        </p:nvSpPr>
        <p:spPr>
          <a:xfrm>
            <a:off x="556121" y="63781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ADANA VALİLİĞİ YATIRIM İZLEME VE KOORDİNASYON BAŞKANLIĞI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Veri Yer Tutucusu 3"/>
          <p:cNvSpPr txBox="1">
            <a:spLocks/>
          </p:cNvSpPr>
          <p:nvPr/>
        </p:nvSpPr>
        <p:spPr>
          <a:xfrm>
            <a:off x="10030434" y="635476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04.12.2018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6" descr="Bayra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93675"/>
            <a:ext cx="1048345" cy="55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046" y="193675"/>
            <a:ext cx="921606" cy="69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904736" y="261369"/>
            <a:ext cx="6521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RAPOR HAZIRLAMA SÜRECİ</a:t>
            </a:r>
            <a:endParaRPr lang="tr-TR" altLang="tr-T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830534" y="1636294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EK-3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8" name="Yukarı Ok 17"/>
          <p:cNvSpPr/>
          <p:nvPr/>
        </p:nvSpPr>
        <p:spPr>
          <a:xfrm>
            <a:off x="1917513" y="4887910"/>
            <a:ext cx="342820" cy="76823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Yukarı Ok 18"/>
          <p:cNvSpPr/>
          <p:nvPr/>
        </p:nvSpPr>
        <p:spPr>
          <a:xfrm>
            <a:off x="3563674" y="4855266"/>
            <a:ext cx="342820" cy="76823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>
            <a:off x="2775016" y="5656145"/>
            <a:ext cx="214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STRATEJİK PLAN</a:t>
            </a:r>
            <a:endParaRPr lang="tr-T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şağı Ok 20"/>
          <p:cNvSpPr/>
          <p:nvPr/>
        </p:nvSpPr>
        <p:spPr>
          <a:xfrm>
            <a:off x="5786072" y="3843720"/>
            <a:ext cx="356135" cy="13956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sp>
        <p:nvSpPr>
          <p:cNvPr id="22" name="Aşağı Ok 21"/>
          <p:cNvSpPr/>
          <p:nvPr/>
        </p:nvSpPr>
        <p:spPr>
          <a:xfrm>
            <a:off x="8022202" y="3843718"/>
            <a:ext cx="356135" cy="13956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C000"/>
              </a:solidFill>
            </a:endParaRPr>
          </a:p>
        </p:txBody>
      </p:sp>
      <p:sp>
        <p:nvSpPr>
          <p:cNvPr id="23" name="Aşağı Ok 22"/>
          <p:cNvSpPr/>
          <p:nvPr/>
        </p:nvSpPr>
        <p:spPr>
          <a:xfrm>
            <a:off x="10187886" y="3899895"/>
            <a:ext cx="356135" cy="13956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Metin kutusu 23"/>
          <p:cNvSpPr txBox="1"/>
          <p:nvPr/>
        </p:nvSpPr>
        <p:spPr>
          <a:xfrm>
            <a:off x="7283627" y="5542367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PEFORMANS PROGRAMI</a:t>
            </a:r>
            <a:endParaRPr lang="tr-T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bilgi Yer Tutucusu 4"/>
          <p:cNvSpPr txBox="1">
            <a:spLocks/>
          </p:cNvSpPr>
          <p:nvPr/>
        </p:nvSpPr>
        <p:spPr>
          <a:xfrm>
            <a:off x="556121" y="63781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ADANA VALİLİĞİ YATIRIM İZLEME VE KOORDİNASYON BAŞKANLIĞI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Veri Yer Tutucusu 3"/>
          <p:cNvSpPr txBox="1">
            <a:spLocks/>
          </p:cNvSpPr>
          <p:nvPr/>
        </p:nvSpPr>
        <p:spPr>
          <a:xfrm>
            <a:off x="10030434" y="635476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04.12.2018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6" descr="Bayra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93675"/>
            <a:ext cx="1048345" cy="55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046" y="193675"/>
            <a:ext cx="921606" cy="69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904736" y="261369"/>
            <a:ext cx="6521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RAPOR HAZIRLAMA SÜRECİ</a:t>
            </a:r>
            <a:endParaRPr lang="tr-TR" altLang="tr-T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495050" y="1208233"/>
            <a:ext cx="108857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Faaliyet Değerlendirme Raporu (EK-5)’teki tablolar  (EK-3)’teki veriler baz alınarak doldurulacaktır</a:t>
            </a:r>
            <a:r>
              <a:rPr lang="tr-TR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tr-TR" altLang="tr-TR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bir performans hedefi için değerlendirme raporu tablosu (EK-5) doldurulacaktır. Söz konusu tablolar ilgili kurum ve kuruluşlarca YİKOB’a raporlanacaktır.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tr-TR" altLang="tr-TR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Performans göstergesi gerçekleşme durumu olarak belirtilen alana Kamu Kurum ve Kuruluşun İl düzeyindeki gerçekleşmesi yazılacaktır. </a:t>
            </a:r>
            <a:r>
              <a:rPr lang="tr-TR" altLang="tr-T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(Oran %,Adet, Yıl) (Sadece rakamsal bilgi verilecek, açıklama yapılmayacaktır.)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tr-TR" altLang="tr-TR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Tablodaki Yürütülen Faaliyetlere İlişkin Bilgi (İl düzeyinde), belirtilen alana çok kısa bir açıklama yazılacaktır ve ayrıca faaliyetin ödeneği, harcama tutarı belirtilecektir.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tr-TR" altLang="tr-TR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Belirtilen faaliyetler merkezi nitelikteyse </a:t>
            </a:r>
            <a:r>
              <a:rPr lang="tr-TR" altLang="tr-TR" sz="20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‘Merkezi nitelikteki faaliyetler olduğu için İl düzeyinde değerlendirme yapılamamıştır. ’ </a:t>
            </a:r>
            <a:r>
              <a:rPr lang="tr-TR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açıklaması girilmesi yeterlidir.</a:t>
            </a:r>
            <a:endParaRPr lang="tr-TR" altLang="tr-TR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8250" t="23629" r="10250" b="21555"/>
          <a:stretch/>
        </p:blipFill>
        <p:spPr>
          <a:xfrm>
            <a:off x="949234" y="969770"/>
            <a:ext cx="10206446" cy="4738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Altbilgi Yer Tutucusu 4"/>
          <p:cNvSpPr txBox="1">
            <a:spLocks/>
          </p:cNvSpPr>
          <p:nvPr/>
        </p:nvSpPr>
        <p:spPr>
          <a:xfrm>
            <a:off x="556121" y="63781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ADANA VALİLİĞİ YATIRIM İZLEME VE KOORDİNASYON BAŞKANLIĞI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Veri Yer Tutucusu 3"/>
          <p:cNvSpPr txBox="1">
            <a:spLocks/>
          </p:cNvSpPr>
          <p:nvPr/>
        </p:nvSpPr>
        <p:spPr>
          <a:xfrm>
            <a:off x="10030434" y="635476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04.12.2018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904736" y="261369"/>
            <a:ext cx="6521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RAPOR HAZIRLAMA SÜRECİ</a:t>
            </a:r>
            <a:endParaRPr lang="tr-TR" altLang="tr-T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66" descr="Bayra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93675"/>
            <a:ext cx="1048345" cy="55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046" y="193675"/>
            <a:ext cx="921606" cy="69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ağ Ok 15"/>
          <p:cNvSpPr/>
          <p:nvPr/>
        </p:nvSpPr>
        <p:spPr>
          <a:xfrm>
            <a:off x="2904736" y="3990360"/>
            <a:ext cx="1193532" cy="22138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Yukarı Ok 16"/>
          <p:cNvSpPr/>
          <p:nvPr/>
        </p:nvSpPr>
        <p:spPr>
          <a:xfrm>
            <a:off x="4333839" y="5090491"/>
            <a:ext cx="346509" cy="9525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Yukarı Ok 17"/>
          <p:cNvSpPr/>
          <p:nvPr/>
        </p:nvSpPr>
        <p:spPr>
          <a:xfrm>
            <a:off x="9220862" y="5226867"/>
            <a:ext cx="342099" cy="96202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Sol Ok 18"/>
          <p:cNvSpPr/>
          <p:nvPr/>
        </p:nvSpPr>
        <p:spPr>
          <a:xfrm>
            <a:off x="8099921" y="3990360"/>
            <a:ext cx="1463040" cy="20213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62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bilgi Yer Tutucusu 4"/>
          <p:cNvSpPr txBox="1">
            <a:spLocks/>
          </p:cNvSpPr>
          <p:nvPr/>
        </p:nvSpPr>
        <p:spPr>
          <a:xfrm>
            <a:off x="556121" y="63781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ADANA VALİLİĞİ YATIRIM İZLEME VE KOORDİNASYON BAŞKANLIĞI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Veri Yer Tutucusu 3"/>
          <p:cNvSpPr txBox="1">
            <a:spLocks/>
          </p:cNvSpPr>
          <p:nvPr/>
        </p:nvSpPr>
        <p:spPr>
          <a:xfrm>
            <a:off x="10030434" y="635476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04.12.2018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6" descr="Bayra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93675"/>
            <a:ext cx="1048345" cy="55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046" y="193675"/>
            <a:ext cx="921606" cy="69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2904736" y="261369"/>
            <a:ext cx="6521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RAPOR HAZIRLAMA SÜRECİ</a:t>
            </a:r>
            <a:endParaRPr lang="tr-TR" altLang="tr-T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72071" y="5534025"/>
            <a:ext cx="11369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 Siyasi Haritası 2018 Yılı Değerlendirme Raporuna YİKOB tarafından eklenecektir. </a:t>
            </a:r>
            <a:endParaRPr lang="tr-TR" alt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adana_il_harita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677" y="843218"/>
            <a:ext cx="4801697" cy="4309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497" y="1318665"/>
            <a:ext cx="631874" cy="475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2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6" descr="Bayra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93675"/>
            <a:ext cx="1048345" cy="55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046" y="193675"/>
            <a:ext cx="921606" cy="69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2904736" y="261369"/>
            <a:ext cx="6521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RAPOR HAZIRLAMA SÜRECİ</a:t>
            </a:r>
            <a:endParaRPr lang="tr-TR" altLang="tr-T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472071" y="5154432"/>
            <a:ext cx="11369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Nüfus verileri 2018 Yılı Değerlendirme Raporuna YİKOB tarafından eklenecektir. </a:t>
            </a:r>
            <a:endParaRPr lang="tr-TR" altLang="tr-TR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Veri Yer Tutucusu 3"/>
          <p:cNvSpPr txBox="1">
            <a:spLocks/>
          </p:cNvSpPr>
          <p:nvPr/>
        </p:nvSpPr>
        <p:spPr>
          <a:xfrm>
            <a:off x="10030434" y="635476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04.12.2018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ltbilgi Yer Tutucusu 4"/>
          <p:cNvSpPr txBox="1">
            <a:spLocks/>
          </p:cNvSpPr>
          <p:nvPr/>
        </p:nvSpPr>
        <p:spPr>
          <a:xfrm>
            <a:off x="556121" y="63781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ADANA VALİLİĞİ YATIRIM İZLEME VE KOORDİNASYON BAŞKANLIĞI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/>
          <a:srcRect l="23680" t="25803" r="27847" b="15432"/>
          <a:stretch/>
        </p:blipFill>
        <p:spPr>
          <a:xfrm>
            <a:off x="3103187" y="941414"/>
            <a:ext cx="5799744" cy="3955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44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6" descr="Bayra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93675"/>
            <a:ext cx="1048345" cy="55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046" y="193675"/>
            <a:ext cx="921606" cy="69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2904736" y="261369"/>
            <a:ext cx="6521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RAPOR HAZIRLAMA SÜRECİ</a:t>
            </a:r>
            <a:endParaRPr lang="tr-TR" altLang="tr-T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Altbilgi Yer Tutucusu 4"/>
          <p:cNvSpPr txBox="1">
            <a:spLocks/>
          </p:cNvSpPr>
          <p:nvPr/>
        </p:nvSpPr>
        <p:spPr>
          <a:xfrm>
            <a:off x="556121" y="63781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ADANA VALİLİĞİ YATIRIM İZLEME VE KOORDİNASYON BAŞKANLIĞI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kış Çizelgesi: Öteki İşlem 15"/>
          <p:cNvSpPr/>
          <p:nvPr/>
        </p:nvSpPr>
        <p:spPr>
          <a:xfrm>
            <a:off x="1417126" y="1220502"/>
            <a:ext cx="9212774" cy="4932648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İçerik Yer Tutucusu 2"/>
          <p:cNvSpPr txBox="1">
            <a:spLocks/>
          </p:cNvSpPr>
          <p:nvPr/>
        </p:nvSpPr>
        <p:spPr>
          <a:xfrm>
            <a:off x="1743075" y="1181100"/>
            <a:ext cx="8353425" cy="503872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tr-TR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KURUM BİLGİLERİ</a:t>
            </a:r>
          </a:p>
          <a:p>
            <a:pPr>
              <a:defRPr/>
            </a:pPr>
            <a:endParaRPr lang="tr-TR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sz="19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Yılı Değerlendirme Raporunda yer alacak olan ‘Kurum Hizmet Alanına İlişkin Özellikli Bilgiler Kapsamında;</a:t>
            </a:r>
          </a:p>
          <a:p>
            <a:pPr>
              <a:defRPr/>
            </a:pPr>
            <a:endParaRPr lang="tr-TR" sz="19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sz="19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tr-TR" sz="19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Kurumun Hizmet alanına yönelik fiziki,teknik,insan</a:t>
            </a:r>
            <a:r>
              <a:rPr lang="tr-TR" sz="19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9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kaynakları kapasitesi (bina, personel, araç-gereç vb.)</a:t>
            </a:r>
            <a:r>
              <a:rPr lang="tr-TR" sz="19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tr-TR" sz="1900" b="1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tr-TR" sz="1900" b="1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altLang="tr-TR" sz="19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*Hizmet Sorumluluk Alanı,</a:t>
            </a:r>
          </a:p>
          <a:p>
            <a:pPr>
              <a:defRPr/>
            </a:pPr>
            <a:endParaRPr lang="tr-TR" altLang="tr-TR" sz="19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altLang="tr-TR" sz="19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*Hizmet Sorumluluk alanına yönelik yürüttüğü faaliyetlere ilişkin istatistiki verilere yer verilecektir.</a:t>
            </a:r>
          </a:p>
          <a:p>
            <a:pPr>
              <a:defRPr/>
            </a:pPr>
            <a:endParaRPr lang="tr-TR" altLang="tr-TR" sz="19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sz="19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*2 sayfayı geçmeyecek şekilde tanzim edilecektir.</a:t>
            </a:r>
            <a:r>
              <a:rPr lang="tr-TR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10246236" y="625423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04.12.2018</a:t>
            </a:r>
            <a:endParaRPr lang="tr-T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780011" y="1188982"/>
            <a:ext cx="107881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İL DÜZEYİNDE KAMU </a:t>
            </a:r>
            <a:r>
              <a:rPr lang="tr-TR" altLang="tr-TR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KURUM VE KURULUŞLARININ </a:t>
            </a:r>
            <a:r>
              <a:rPr lang="tr-TR" altLang="tr-TR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YÜRÜTTÜKLERİ FAALİYETLERİN </a:t>
            </a:r>
          </a:p>
          <a:p>
            <a:pPr algn="ctr">
              <a:spcBef>
                <a:spcPct val="0"/>
              </a:spcBef>
            </a:pPr>
            <a:endParaRPr lang="tr-TR" altLang="tr-TR" sz="3200" b="1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tr-TR" altLang="tr-TR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STRATEJİK PLAN VE PERFORMANS PROGRAMLARINA UYGUNLUĞUNA İLİŞKİN </a:t>
            </a:r>
            <a:endParaRPr lang="tr-TR" altLang="tr-TR" sz="32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tr-TR" altLang="tr-TR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2018 YILI </a:t>
            </a:r>
            <a:r>
              <a:rPr lang="tr-TR" altLang="tr-TR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DEĞERLENDİRME RAPORU</a:t>
            </a:r>
          </a:p>
          <a:p>
            <a:pPr algn="ctr">
              <a:spcBef>
                <a:spcPct val="0"/>
              </a:spcBef>
            </a:pPr>
            <a:r>
              <a:rPr lang="tr-TR" altLang="tr-TR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tr-TR" altLang="tr-TR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HAZIRLAMA REHBERİ</a:t>
            </a:r>
          </a:p>
        </p:txBody>
      </p:sp>
      <p:pic>
        <p:nvPicPr>
          <p:cNvPr id="4" name="Picture 66" descr="Bayra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93675"/>
            <a:ext cx="1530334" cy="808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641" y="90673"/>
            <a:ext cx="1210049" cy="911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582007" y="6332612"/>
            <a:ext cx="8698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FF00"/>
                </a:solidFill>
              </a:rPr>
              <a:t>ADANA VALİLİĞİ YATIRIM İZLEME VE KOORDİNASYON BAŞKANLIĞI</a:t>
            </a:r>
          </a:p>
        </p:txBody>
      </p:sp>
    </p:spTree>
    <p:extLst>
      <p:ext uri="{BB962C8B-B14F-4D97-AF65-F5344CB8AC3E}">
        <p14:creationId xmlns:p14="http://schemas.microsoft.com/office/powerpoint/2010/main" val="39890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bilgi Yer Tutucusu 4"/>
          <p:cNvSpPr txBox="1">
            <a:spLocks/>
          </p:cNvSpPr>
          <p:nvPr/>
        </p:nvSpPr>
        <p:spPr>
          <a:xfrm>
            <a:off x="556121" y="63781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ADANA VALİLİĞİ YATIRIM İZLEME VE KOORDİNASYON BAŞKANLIĞI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Veri Yer Tutucusu 3"/>
          <p:cNvSpPr txBox="1">
            <a:spLocks/>
          </p:cNvSpPr>
          <p:nvPr/>
        </p:nvSpPr>
        <p:spPr>
          <a:xfrm>
            <a:off x="10030434" y="635476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04.12.2018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904736" y="261369"/>
            <a:ext cx="6521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RAPOR HAZIRLAMA SÜRECİ</a:t>
            </a:r>
            <a:endParaRPr lang="tr-TR" altLang="tr-T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66" descr="Bayra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93675"/>
            <a:ext cx="1048345" cy="55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046" y="193675"/>
            <a:ext cx="921606" cy="69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556120" y="1479165"/>
            <a:ext cx="113695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Kurum bazında hazırlanan </a:t>
            </a:r>
            <a:r>
              <a:rPr lang="tr-TR" altLang="tr-T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raporlar Yatırım İzleme ve Koordinasyon Başkanlığında  kontrolü </a:t>
            </a:r>
            <a:r>
              <a:rPr lang="tr-TR" alt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yapılarak uygun formata dönüştürülecektir</a:t>
            </a:r>
            <a:r>
              <a:rPr lang="tr-TR" altLang="tr-T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tr-TR" alt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Raporlar, Sayın Valimizin </a:t>
            </a:r>
            <a:r>
              <a:rPr lang="tr-TR" altLang="tr-TR" sz="2400" dirty="0">
                <a:solidFill>
                  <a:schemeClr val="accent1"/>
                </a:solidFill>
                <a:latin typeface="Tahoma" panose="020B0604030504040204" pitchFamily="34" charset="0"/>
              </a:rPr>
              <a:t>görüşünün yazılmasının ardından Cumhurbaşkanlığına, bağlı ve ilgili bakanlıklara gönderilecektir.</a:t>
            </a:r>
          </a:p>
          <a:p>
            <a:pPr algn="just">
              <a:spcBef>
                <a:spcPct val="0"/>
              </a:spcBef>
            </a:pPr>
            <a:endParaRPr lang="tr-TR" alt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0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6" descr="Bayra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93675"/>
            <a:ext cx="1048345" cy="55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046" y="193675"/>
            <a:ext cx="921606" cy="69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1870293" y="261369"/>
            <a:ext cx="8590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SIKLIKLA KARŞILAŞILAN SORUNLAR</a:t>
            </a:r>
            <a:endParaRPr lang="tr-TR" altLang="tr-T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60934" y="1433694"/>
            <a:ext cx="99942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Verilen </a:t>
            </a:r>
            <a:r>
              <a:rPr lang="tr-TR" alt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 formatının dışına çıkılması. (Metin karakteri, metin rengi, tablo şekli vb.)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İletişim </a:t>
            </a:r>
            <a:r>
              <a:rPr lang="tr-TR" alt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bilgilerinin yanlış veya eksik verilmesi.</a:t>
            </a:r>
          </a:p>
          <a:p>
            <a:pPr algn="just"/>
            <a:endParaRPr lang="tr-TR" altLang="tr-TR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Görevlendirilen personelin konuyu </a:t>
            </a:r>
            <a:r>
              <a:rPr lang="tr-TR" alt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başka personele devretmesi.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Raporların </a:t>
            </a:r>
            <a:r>
              <a:rPr lang="tr-TR" altLang="tr-T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zamanında gönderilmemesi.</a:t>
            </a:r>
            <a:endParaRPr lang="tr-T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Veri Yer Tutucusu 3"/>
          <p:cNvSpPr txBox="1">
            <a:spLocks/>
          </p:cNvSpPr>
          <p:nvPr/>
        </p:nvSpPr>
        <p:spPr>
          <a:xfrm>
            <a:off x="10030434" y="635476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04.12.2018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ltbilgi Yer Tutucusu 4"/>
          <p:cNvSpPr txBox="1">
            <a:spLocks/>
          </p:cNvSpPr>
          <p:nvPr/>
        </p:nvSpPr>
        <p:spPr>
          <a:xfrm>
            <a:off x="556121" y="63781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ADANA VALİLİĞİ YATIRIM İZLEME VE KOORDİNASYON BAŞKANLIĞI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z="1600" dirty="0" smtClean="0">
                <a:solidFill>
                  <a:srgbClr val="FFFF00"/>
                </a:solidFill>
              </a:rPr>
              <a:t>04.12.2018</a:t>
            </a:r>
            <a:endParaRPr lang="tr-TR" sz="1600" dirty="0">
              <a:solidFill>
                <a:srgbClr val="FFFF00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600" dirty="0" smtClean="0">
                <a:solidFill>
                  <a:srgbClr val="FFFF00"/>
                </a:solidFill>
              </a:rPr>
              <a:t>ADANA VALİLİĞİ YATIRIM İZLEME VE KOORDİNASYON BAŞKANLIĞI</a:t>
            </a:r>
            <a:endParaRPr lang="tr-TR" sz="1600" dirty="0">
              <a:solidFill>
                <a:srgbClr val="FFFF00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667250" y="990600"/>
            <a:ext cx="3600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2400" b="1" dirty="0" smtClean="0">
                <a:solidFill>
                  <a:schemeClr val="accent6"/>
                </a:solidFill>
              </a:rPr>
              <a:t>İLETİŞİM BİLGİLERİ</a:t>
            </a:r>
            <a:endParaRPr lang="tr-TR" altLang="tr-TR" sz="2400" b="1" dirty="0">
              <a:solidFill>
                <a:schemeClr val="accent6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952206" y="887692"/>
            <a:ext cx="6801393" cy="462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altLang="tr-TR" b="1" dirty="0" smtClean="0">
              <a:solidFill>
                <a:schemeClr val="bg2">
                  <a:lumMod val="75000"/>
                </a:schemeClr>
              </a:solidFill>
              <a:cs typeface="Tahoma" pitchFamily="34" charset="0"/>
            </a:endParaRPr>
          </a:p>
          <a:p>
            <a:pPr algn="ctr"/>
            <a:endParaRPr lang="tr-TR" altLang="tr-TR" b="1" dirty="0" smtClean="0">
              <a:solidFill>
                <a:schemeClr val="bg2">
                  <a:lumMod val="75000"/>
                </a:schemeClr>
              </a:solidFill>
              <a:cs typeface="Tahoma" pitchFamily="34" charset="0"/>
            </a:endParaRPr>
          </a:p>
          <a:p>
            <a:pPr algn="ctr"/>
            <a:endParaRPr lang="tr-TR" altLang="tr-TR" b="1" dirty="0" smtClean="0">
              <a:solidFill>
                <a:schemeClr val="bg2">
                  <a:lumMod val="75000"/>
                </a:schemeClr>
              </a:solidFill>
              <a:cs typeface="Tahoma" pitchFamily="34" charset="0"/>
            </a:endParaRPr>
          </a:p>
          <a:p>
            <a:pPr algn="ctr"/>
            <a:r>
              <a:rPr lang="tr-TR" altLang="tr-TR" b="1" dirty="0" smtClean="0">
                <a:solidFill>
                  <a:schemeClr val="bg2">
                    <a:lumMod val="75000"/>
                  </a:schemeClr>
                </a:solidFill>
                <a:cs typeface="Tahoma" pitchFamily="34" charset="0"/>
              </a:rPr>
              <a:t> </a:t>
            </a:r>
            <a:r>
              <a:rPr lang="tr-TR" altLang="tr-TR" sz="2200" b="1" dirty="0" smtClean="0">
                <a:solidFill>
                  <a:schemeClr val="bg2">
                    <a:lumMod val="75000"/>
                  </a:schemeClr>
                </a:solidFill>
                <a:cs typeface="Tahoma" pitchFamily="34" charset="0"/>
              </a:rPr>
              <a:t>ADANA VALİLİĞİ</a:t>
            </a:r>
          </a:p>
          <a:p>
            <a:pPr algn="ctr"/>
            <a:r>
              <a:rPr lang="tr-TR" altLang="tr-TR" sz="2000" b="1" dirty="0" smtClean="0">
                <a:solidFill>
                  <a:schemeClr val="bg2">
                    <a:lumMod val="75000"/>
                  </a:schemeClr>
                </a:solidFill>
                <a:cs typeface="Tahoma" pitchFamily="34" charset="0"/>
              </a:rPr>
              <a:t>YATIRIM İZLEME VE KOORDİNASYON BAŞKANLIĞI </a:t>
            </a:r>
          </a:p>
          <a:p>
            <a:pPr algn="ctr"/>
            <a:r>
              <a:rPr lang="tr-TR" altLang="tr-TR" sz="2000" b="1" dirty="0" smtClean="0">
                <a:solidFill>
                  <a:schemeClr val="bg2">
                    <a:lumMod val="75000"/>
                  </a:schemeClr>
                </a:solidFill>
                <a:cs typeface="Tahoma" pitchFamily="34" charset="0"/>
              </a:rPr>
              <a:t>Strateji ve Koordinasyon Müdürlüğü</a:t>
            </a:r>
          </a:p>
          <a:p>
            <a:pPr algn="ctr"/>
            <a:endParaRPr lang="tr-TR" altLang="tr-TR" b="1" dirty="0" smtClean="0">
              <a:solidFill>
                <a:schemeClr val="bg2">
                  <a:lumMod val="75000"/>
                </a:schemeClr>
              </a:solidFill>
              <a:cs typeface="Tahoma" pitchFamily="34" charset="0"/>
            </a:endParaRPr>
          </a:p>
          <a:p>
            <a:endParaRPr lang="tr-TR" altLang="tr-TR" b="1" dirty="0" smtClean="0">
              <a:solidFill>
                <a:schemeClr val="bg2">
                  <a:lumMod val="75000"/>
                </a:schemeClr>
              </a:solidFill>
              <a:cs typeface="Tahoma" pitchFamily="34" charset="0"/>
            </a:endParaRPr>
          </a:p>
          <a:p>
            <a:endParaRPr lang="tr-TR" altLang="tr-TR" b="1" dirty="0">
              <a:solidFill>
                <a:schemeClr val="bg2">
                  <a:lumMod val="75000"/>
                </a:schemeClr>
              </a:solidFill>
              <a:cs typeface="Tahoma" pitchFamily="34" charset="0"/>
            </a:endParaRPr>
          </a:p>
          <a:p>
            <a:endParaRPr lang="tr-TR" altLang="tr-TR" b="1" dirty="0" smtClean="0">
              <a:solidFill>
                <a:schemeClr val="bg2">
                  <a:lumMod val="75000"/>
                </a:schemeClr>
              </a:solidFill>
              <a:cs typeface="Tahoma" pitchFamily="34" charset="0"/>
            </a:endParaRPr>
          </a:p>
          <a:p>
            <a:pPr algn="ctr"/>
            <a:r>
              <a:rPr lang="tr-TR" altLang="tr-TR" b="1" dirty="0" smtClean="0">
                <a:solidFill>
                  <a:schemeClr val="bg2">
                    <a:lumMod val="75000"/>
                  </a:schemeClr>
                </a:solidFill>
                <a:cs typeface="Tahoma" pitchFamily="34" charset="0"/>
              </a:rPr>
              <a:t>TELEFON: 0322 458 04 65 </a:t>
            </a:r>
            <a:r>
              <a:rPr lang="tr-TR" b="1" dirty="0" smtClean="0">
                <a:solidFill>
                  <a:schemeClr val="bg2">
                    <a:lumMod val="75000"/>
                  </a:schemeClr>
                </a:solidFill>
              </a:rPr>
              <a:t>- 0322 458 04 72</a:t>
            </a:r>
            <a:endParaRPr lang="tr-TR" altLang="tr-TR" b="1" dirty="0" smtClean="0">
              <a:solidFill>
                <a:schemeClr val="bg2">
                  <a:lumMod val="75000"/>
                </a:schemeClr>
              </a:solidFill>
              <a:cs typeface="Tahoma" pitchFamily="34" charset="0"/>
            </a:endParaRPr>
          </a:p>
          <a:p>
            <a:pPr algn="ctr">
              <a:spcBef>
                <a:spcPct val="20000"/>
              </a:spcBef>
            </a:pPr>
            <a:endParaRPr lang="tr-TR" altLang="tr-TR" b="1" dirty="0" smtClean="0">
              <a:solidFill>
                <a:schemeClr val="bg2">
                  <a:lumMod val="75000"/>
                </a:schemeClr>
              </a:solidFill>
              <a:cs typeface="Tahom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tr-TR" altLang="tr-TR" sz="2000" b="1" dirty="0" smtClean="0">
                <a:solidFill>
                  <a:schemeClr val="bg2">
                    <a:lumMod val="75000"/>
                  </a:schemeClr>
                </a:solidFill>
                <a:cs typeface="Tahoma" pitchFamily="34" charset="0"/>
              </a:rPr>
              <a:t>E-posta adresi: strateji@adana.gov.tr</a:t>
            </a:r>
          </a:p>
          <a:p>
            <a:pPr algn="ctr">
              <a:spcBef>
                <a:spcPct val="20000"/>
              </a:spcBef>
            </a:pPr>
            <a:endParaRPr lang="tr-TR" b="1" dirty="0" smtClean="0">
              <a:solidFill>
                <a:schemeClr val="bg2">
                  <a:lumMod val="75000"/>
                </a:schemeClr>
              </a:solidFill>
              <a:cs typeface="Tahoma" pitchFamily="34" charset="0"/>
            </a:endParaRPr>
          </a:p>
          <a:p>
            <a:pPr algn="ctr">
              <a:spcBef>
                <a:spcPct val="20000"/>
              </a:spcBef>
            </a:pPr>
            <a:endParaRPr lang="tr-TR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11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046" y="193675"/>
            <a:ext cx="921606" cy="69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6" descr="Bayra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93675"/>
            <a:ext cx="1048345" cy="55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z="1800" dirty="0" smtClean="0">
                <a:solidFill>
                  <a:srgbClr val="FFFF00"/>
                </a:solidFill>
              </a:rPr>
              <a:t>04.12.2018</a:t>
            </a:r>
            <a:endParaRPr lang="tr-TR" sz="1800" dirty="0">
              <a:solidFill>
                <a:srgbClr val="FFFF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ADANA VALİLİĞİ YATIRIM İZLEME VE KOORDİNASYON BAŞKANLIĞI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8 Dikdörtgen"/>
          <p:cNvSpPr>
            <a:spLocks noChangeArrowheads="1"/>
          </p:cNvSpPr>
          <p:nvPr/>
        </p:nvSpPr>
        <p:spPr bwMode="auto">
          <a:xfrm>
            <a:off x="3470892" y="248295"/>
            <a:ext cx="44547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SUNUM</a:t>
            </a:r>
            <a:r>
              <a:rPr lang="tr-TR" altLang="tr-T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altLang="tr-T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PLANI</a:t>
            </a:r>
          </a:p>
        </p:txBody>
      </p:sp>
      <p:pic>
        <p:nvPicPr>
          <p:cNvPr id="7" name="Picture 66" descr="Bayra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93675"/>
            <a:ext cx="1048345" cy="55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046" y="193675"/>
            <a:ext cx="921606" cy="69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814752" y="1612190"/>
            <a:ext cx="908966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Yasal 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Dayanak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Rehbere İlişkin Genel Bilgiler			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Kavramlar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Rapor Hazırlama Süreci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Sıklıkla Karşılaşılan Sorunlar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İletişim 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Bilgileri</a:t>
            </a:r>
          </a:p>
        </p:txBody>
      </p:sp>
    </p:spTree>
    <p:extLst>
      <p:ext uri="{BB962C8B-B14F-4D97-AF65-F5344CB8AC3E}">
        <p14:creationId xmlns:p14="http://schemas.microsoft.com/office/powerpoint/2010/main" val="27622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04.12.2018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ADANA VALİLİĞİ YATIRIM İZLEME VE KOORDİNASYON BAŞKANLIĞI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58899" y="1645308"/>
            <a:ext cx="114827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Cumhurbaşkanlığı </a:t>
            </a:r>
            <a:r>
              <a:rPr lang="tr-TR" altLang="tr-T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Teşkilatı Hakkındaki 1 nolu Kararnamenin Yatırım İzleme ve Koordinasyon Başkanlığı Başlıklı 273. maddesinin (7.) bendi</a:t>
            </a:r>
            <a:r>
              <a:rPr lang="tr-TR" altLang="tr-TR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tr-TR" altLang="tr-TR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altLang="tr-TR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5018 </a:t>
            </a:r>
            <a:r>
              <a:rPr lang="tr-TR" altLang="tr-T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Kamu Mali Yönetimi ve Kontrol Kanununun 9. maddesi</a:t>
            </a:r>
            <a:r>
              <a:rPr lang="tr-TR" altLang="tr-TR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tr-TR" altLang="tr-TR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altLang="tr-TR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altLang="tr-T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İzleme ve Koordinasyon Başkanlığı Görev, Yetki ve  Sorumlulukları Çalışma Usul ve Esaslarına Dair Yönetmeliğin 9. maddesinin (g) bendi.</a:t>
            </a:r>
          </a:p>
        </p:txBody>
      </p:sp>
      <p:pic>
        <p:nvPicPr>
          <p:cNvPr id="7" name="Picture 66" descr="Bayra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93675"/>
            <a:ext cx="1048345" cy="55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046" y="193675"/>
            <a:ext cx="921606" cy="69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3944988" y="248295"/>
            <a:ext cx="3992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YASAL DAYANAK</a:t>
            </a:r>
          </a:p>
        </p:txBody>
      </p:sp>
    </p:spTree>
    <p:extLst>
      <p:ext uri="{BB962C8B-B14F-4D97-AF65-F5344CB8AC3E}">
        <p14:creationId xmlns:p14="http://schemas.microsoft.com/office/powerpoint/2010/main" val="13123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6" descr="Bayra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93675"/>
            <a:ext cx="1048345" cy="55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046" y="193675"/>
            <a:ext cx="921606" cy="69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556121" y="6378102"/>
            <a:ext cx="7543800" cy="365125"/>
          </a:xfrm>
        </p:spPr>
        <p:txBody>
          <a:bodyPr/>
          <a:lstStyle/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ADANA VALİLİĞİ YATIRIM İZLEME VE KOORDİNASYON BAŞKANLIĞI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Veri Yer Tutucusu 3"/>
          <p:cNvSpPr txBox="1">
            <a:spLocks/>
          </p:cNvSpPr>
          <p:nvPr/>
        </p:nvSpPr>
        <p:spPr>
          <a:xfrm>
            <a:off x="10030434" y="635476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04.12.2018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508498" y="261369"/>
            <a:ext cx="7313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REHBERE İLİŞKİN GENEL BİLGİLER</a:t>
            </a:r>
            <a:endParaRPr lang="tr-TR" altLang="tr-TR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56121" y="908773"/>
            <a:ext cx="11482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Rehberin Amacı ve Kapsamı</a:t>
            </a:r>
            <a:endParaRPr lang="tr-TR" alt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556121" y="1435625"/>
            <a:ext cx="110745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rehber; Cumhurbaşkanlığı Teşkilatı Hakkındaki 1 nolu Kararnamenin 273. maddesinin (7.) bendi gereğince merkezi idarenin adli ve askeri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teşkilat, büyükşehir ve ilçe belediyeleri, üniversiteler, kalkınma ajansı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dışında taşradaki tüm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birimlerin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Valilik Yatırım İzleme ve Koordinasyon Başkanlığı tarafından yıllık değerlendirme raporlarının hazırlanmasına ilişkin esasları belirlemek amacıyla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hazırlanmıştır.</a:t>
            </a:r>
          </a:p>
          <a:p>
            <a:pPr algn="just"/>
            <a:endParaRPr lang="tr-TR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Değerlendirme Raporu, Kurumların performans göstergeleri baz alınarak   performans amaç ve hedeflerine ne derece ulaşıldığını ölçme, izleme ve değerlendirme amacıyla oluşturulmaktadır.</a:t>
            </a:r>
          </a:p>
          <a:p>
            <a:pPr algn="just"/>
            <a:endParaRPr lang="tr-T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56121" y="3542926"/>
            <a:ext cx="11482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Raporlama Usulü ve Süresi </a:t>
            </a:r>
            <a:endParaRPr lang="tr-TR" alt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629067" y="3743949"/>
            <a:ext cx="11409807" cy="2367269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tr-TR" sz="20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Raporlar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yıllık olarak hazırlanır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Yatırım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İzleme ve Koordinasyon Başkanlığı tarafından hazırlanan rapor,  takip eden yılın Şubat ayı sonuna kadar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Sayın Valimizin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değerlendirmesiyle birlikte Cumhurbaşkanlığına ve kurumların bağlı veya ilgili olduğu bakanlığa gönderilir.</a:t>
            </a:r>
          </a:p>
        </p:txBody>
      </p:sp>
    </p:spTree>
    <p:extLst>
      <p:ext uri="{BB962C8B-B14F-4D97-AF65-F5344CB8AC3E}">
        <p14:creationId xmlns:p14="http://schemas.microsoft.com/office/powerpoint/2010/main" val="24581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25650" y="261369"/>
            <a:ext cx="3079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KAVRAMLAR</a:t>
            </a:r>
            <a:endParaRPr lang="tr-TR" altLang="tr-T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66" descr="Bayra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93675"/>
            <a:ext cx="1048345" cy="55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046" y="193675"/>
            <a:ext cx="921606" cy="69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556121" y="918298"/>
            <a:ext cx="11482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STRATEJİK PLAN</a:t>
            </a:r>
            <a:endParaRPr lang="tr-TR" alt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556121" y="6378102"/>
            <a:ext cx="7543800" cy="365125"/>
          </a:xfrm>
        </p:spPr>
        <p:txBody>
          <a:bodyPr/>
          <a:lstStyle/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ADANA VALİLİĞİ YATIRIM İZLEME VE KOORDİNASYON BAŞKANLIĞI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Veri Yer Tutucusu 3"/>
          <p:cNvSpPr txBox="1">
            <a:spLocks/>
          </p:cNvSpPr>
          <p:nvPr/>
        </p:nvSpPr>
        <p:spPr>
          <a:xfrm>
            <a:off x="10030434" y="635476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04.12.2018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431845" y="1441518"/>
            <a:ext cx="11409807" cy="450844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tr-TR"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AMAÇ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tr-TR" altLang="tr-T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altLang="tr-T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Kuruluşun </a:t>
            </a:r>
            <a:r>
              <a:rPr lang="tr-TR" altLang="tr-T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ulaşmayı hedeflediği sonuçların kavramsal ifadesi olup, kuruluşun hizmetlerine ilişkin politikaların uygulanması ile elde edilecek sonuçları ifade eder</a:t>
            </a:r>
            <a:r>
              <a:rPr lang="tr-TR" altLang="tr-T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tr-TR" altLang="tr-T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altLang="tr-TR"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HEDEF</a:t>
            </a:r>
            <a:endParaRPr lang="tr-TR" altLang="tr-TR" sz="2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tr-T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Amaçların gerçekleştirilebilmesine yönelik spesifik ve ölçülebilir alt amaçlardır.</a:t>
            </a:r>
          </a:p>
          <a:p>
            <a:pPr eaLnBrk="1" hangingPunct="1">
              <a:defRPr/>
            </a:pPr>
            <a:endParaRPr lang="tr-TR" sz="200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tr-TR"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STRATEJİ</a:t>
            </a:r>
          </a:p>
          <a:p>
            <a:pPr eaLnBrk="1" hangingPunct="1">
              <a:defRPr/>
            </a:pPr>
            <a:r>
              <a:rPr lang="tr-T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Kuruluşun amaç ve hedeflerine nasıl ulaşacağını gösteren kararlar ve faaliyetler bütünüdür.</a:t>
            </a:r>
          </a:p>
          <a:p>
            <a:pPr eaLnBrk="1" hangingPunct="1">
              <a:defRPr/>
            </a:pPr>
            <a:endParaRPr lang="tr-TR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tr-TR"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GÖSTERGELER (PERFORMANS GÖSTERGELERİ-KRİTERLERİ-ÖLÇÜTLERİ)</a:t>
            </a:r>
          </a:p>
          <a:p>
            <a:pPr eaLnBrk="1" hangingPunct="1">
              <a:defRPr/>
            </a:pPr>
            <a:r>
              <a:rPr lang="tr-T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Gerçekleşen sonuçların önceden belirlenen hedefe ne ölçüde ulaşıldığının ortaya konulmasında kullanılan ölçütlerdir.</a:t>
            </a:r>
          </a:p>
          <a:p>
            <a:pPr eaLnBrk="1" hangingPunct="1">
              <a:defRPr/>
            </a:pPr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tr-TR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(Cumhurbaşkanlığı Strateji ve Bütçe Başkanlığı’nın </a:t>
            </a:r>
            <a:r>
              <a:rPr lang="tr-TR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www.sp.gov.tr</a:t>
            </a:r>
            <a:r>
              <a:rPr lang="tr-TR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adresinden ve ilgili bakanlıkların resmi internet sitesinden Stratejik Plan ve Performans Programlarına ulaşılabilmektedir.)</a:t>
            </a:r>
            <a:endParaRPr lang="tr-TR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5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6" descr="Bayra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93675"/>
            <a:ext cx="1048345" cy="55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046" y="193675"/>
            <a:ext cx="921606" cy="69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ltbilgi Yer Tutucusu 4"/>
          <p:cNvSpPr txBox="1">
            <a:spLocks/>
          </p:cNvSpPr>
          <p:nvPr/>
        </p:nvSpPr>
        <p:spPr>
          <a:xfrm>
            <a:off x="556121" y="63781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ADANA VALİLİĞİ YATIRIM İZLEME VE KOORDİNASYON BAŞKANLIĞI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Veri Yer Tutucusu 3"/>
          <p:cNvSpPr txBox="1">
            <a:spLocks/>
          </p:cNvSpPr>
          <p:nvPr/>
        </p:nvSpPr>
        <p:spPr>
          <a:xfrm>
            <a:off x="10030434" y="635476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04.12.2018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31845" y="747346"/>
            <a:ext cx="5295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PERFORMANS PROGRAMI</a:t>
            </a:r>
            <a:endParaRPr lang="tr-TR" alt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431845" y="1152103"/>
            <a:ext cx="11648786" cy="51691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tr-TR"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Performans Programının Amacı</a:t>
            </a:r>
          </a:p>
          <a:p>
            <a:pPr>
              <a:defRPr/>
            </a:pPr>
            <a:r>
              <a:rPr lang="tr-T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Stratejik Planda yer alan amaç ve hedefler ile performans esaslı bütçeleme anlayışının, yıllık programlamalar çerçevesinde hayata geçirilmesidir. Stratejik Plandaki amaç ve hedeflere ulaşmada bir araç olan Performans programları vasıtasıyla;</a:t>
            </a:r>
          </a:p>
          <a:p>
            <a:pPr>
              <a:defRPr/>
            </a:pPr>
            <a:r>
              <a:rPr lang="tr-TR" altLang="tr-T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altLang="tr-T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Performans hedefi, göstergeleri ve faaliyetleri ile kaynak ihtiyacı arasında bir bağlantı kurulmakta, yeni kamu mali yönetim sistemimizin dayanağı mali saydamlık ve hesap verebilirlik ilkelerine işlerlik kazandırılmaktadır. </a:t>
            </a:r>
          </a:p>
          <a:p>
            <a:pPr>
              <a:defRPr/>
            </a:pPr>
            <a:r>
              <a:rPr lang="tr-TR" altLang="tr-TR"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Performans Hedefi</a:t>
            </a:r>
            <a:endParaRPr lang="tr-TR" altLang="tr-TR" sz="2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Kamu idarelerinin stratejik planlarında yer alan amaç ve hedeflerine ulaşmak için program döneminde gerçekleştirmeyi planladıkları çıktı-sonuç odaklı hedefler</a:t>
            </a: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</a:t>
            </a:r>
          </a:p>
          <a:p>
            <a:pPr>
              <a:defRPr/>
            </a:pPr>
            <a:r>
              <a:rPr lang="tr-TR"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Faaliyet</a:t>
            </a:r>
          </a:p>
          <a:p>
            <a:pPr>
              <a:defRPr/>
            </a:pP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Belirli bir amaca ve hedefe yönelen, başlı başına bir bütünlük oluşturan yönetilebilir ve </a:t>
            </a:r>
            <a:r>
              <a:rPr lang="tr-TR" sz="2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maliyetlendirilebilir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üretim veya hizmetleri,</a:t>
            </a:r>
          </a:p>
          <a:p>
            <a:pPr>
              <a:defRPr/>
            </a:pPr>
            <a:r>
              <a:rPr lang="tr-TR"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Göstergeler(Performans Göstergeleri-Kriterleri-Ölçütleri)</a:t>
            </a:r>
          </a:p>
          <a:p>
            <a:pPr>
              <a:defRPr/>
            </a:pP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Kamu idarelerince performans hedeflerine ulaşılıp ulaşılmadığını ya da ne kadar ulaşıldığını ölçmek, izlemek ve değerlendirmek için kullanılan ve sayısal olarak ifade edilen araçlardır.</a:t>
            </a:r>
            <a:endParaRPr lang="tr-T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0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bilgi Yer Tutucusu 4"/>
          <p:cNvSpPr txBox="1">
            <a:spLocks/>
          </p:cNvSpPr>
          <p:nvPr/>
        </p:nvSpPr>
        <p:spPr>
          <a:xfrm>
            <a:off x="556121" y="63781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ADANA VALİLİĞİ YATIRIM İZLEME VE KOORDİNASYON BAŞKANLIĞI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3" name="Akış Çizelgesi: İşlem 1682"/>
          <p:cNvSpPr/>
          <p:nvPr/>
        </p:nvSpPr>
        <p:spPr>
          <a:xfrm>
            <a:off x="281346" y="941021"/>
            <a:ext cx="1975323" cy="1106906"/>
          </a:xfrm>
          <a:prstGeom prst="flowChartProcess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ADIM 1</a:t>
            </a:r>
          </a:p>
          <a:p>
            <a:pPr algn="ctr"/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Kurumların bağlı olduğu Bakanlık veya İlgili Kurumun Stratejik Plan ve Performans Programlarının incelenmesi.</a:t>
            </a:r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Veri Yer Tutucusu 3"/>
          <p:cNvSpPr txBox="1">
            <a:spLocks/>
          </p:cNvSpPr>
          <p:nvPr/>
        </p:nvSpPr>
        <p:spPr>
          <a:xfrm>
            <a:off x="10030434" y="635476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04.12.2018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6" descr="Bayra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93675"/>
            <a:ext cx="1048345" cy="55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046" y="193675"/>
            <a:ext cx="921606" cy="69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4" name="Sağ Ok 1683"/>
          <p:cNvSpPr/>
          <p:nvPr/>
        </p:nvSpPr>
        <p:spPr>
          <a:xfrm>
            <a:off x="2352921" y="1357162"/>
            <a:ext cx="1078031" cy="317634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57" name="Akış Çizelgesi: İşlem 756"/>
          <p:cNvSpPr/>
          <p:nvPr/>
        </p:nvSpPr>
        <p:spPr>
          <a:xfrm>
            <a:off x="3527204" y="598424"/>
            <a:ext cx="4595000" cy="792696"/>
          </a:xfrm>
          <a:prstGeom prst="flowChartProcess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ADIM 2</a:t>
            </a:r>
          </a:p>
          <a:p>
            <a:pPr algn="ctr"/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İncelenen Stratejik Plan ve Performans Programına göre </a:t>
            </a:r>
            <a:r>
              <a:rPr lang="tr-T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EK-3) 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Formunun doldurulması </a:t>
            </a:r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5" name="Aşağı Ok 1684"/>
          <p:cNvSpPr/>
          <p:nvPr/>
        </p:nvSpPr>
        <p:spPr>
          <a:xfrm>
            <a:off x="10304611" y="2666159"/>
            <a:ext cx="365760" cy="88198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1" name="Akış Çizelgesi: İşlem 760"/>
          <p:cNvSpPr/>
          <p:nvPr/>
        </p:nvSpPr>
        <p:spPr>
          <a:xfrm>
            <a:off x="7305575" y="3693969"/>
            <a:ext cx="4325059" cy="1055396"/>
          </a:xfrm>
          <a:prstGeom prst="flowChartProcess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ADIM 4</a:t>
            </a:r>
          </a:p>
          <a:p>
            <a:pPr algn="just"/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Kurum ve Kuruluşlar tarafından yürütülen yatırım ve faaliyetlerin de(</a:t>
            </a:r>
            <a:r>
              <a:rPr lang="tr-T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EK-3)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tarafınızca hazırlanan formda yer alan hedeflerle  uyumunu analiz ederek, her bir performans hedefi için değerlendirme raporu tablosu </a:t>
            </a:r>
            <a:r>
              <a:rPr lang="tr-T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EK-5 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doldurulacaktır. Söz konusu Tablolar ilgili Kurum/Kuruluşlarca YİKOB'a raporlanacaktır.</a:t>
            </a:r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2" name="Sağ Ok 761"/>
          <p:cNvSpPr/>
          <p:nvPr/>
        </p:nvSpPr>
        <p:spPr>
          <a:xfrm>
            <a:off x="8237707" y="1444013"/>
            <a:ext cx="1031421" cy="355911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4" name="Akış Çizelgesi: İşlem 763"/>
          <p:cNvSpPr/>
          <p:nvPr/>
        </p:nvSpPr>
        <p:spPr>
          <a:xfrm>
            <a:off x="9411990" y="1033513"/>
            <a:ext cx="2330831" cy="1486825"/>
          </a:xfrm>
          <a:prstGeom prst="flowChartProcess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ADIM 3</a:t>
            </a:r>
          </a:p>
          <a:p>
            <a:pPr algn="just"/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Yatırımcı kuruluşların yıllık </a:t>
            </a:r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yatırım faaliyeti icmal 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raporu</a:t>
            </a:r>
            <a:r>
              <a:rPr lang="tr-T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(EK-4) 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tablosunun doldurulması.</a:t>
            </a:r>
          </a:p>
          <a:p>
            <a:pPr algn="just"/>
            <a:endParaRPr lang="tr-T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NOT: Yatırımcı olmayan kuruluşlar doldurmayacaktır.</a:t>
            </a:r>
          </a:p>
        </p:txBody>
      </p:sp>
      <p:sp>
        <p:nvSpPr>
          <p:cNvPr id="1686" name="Sol Ok 1685"/>
          <p:cNvSpPr/>
          <p:nvPr/>
        </p:nvSpPr>
        <p:spPr>
          <a:xfrm>
            <a:off x="5824704" y="4372642"/>
            <a:ext cx="1414914" cy="37631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6" name="Akış Çizelgesi: İşlem 765"/>
          <p:cNvSpPr/>
          <p:nvPr/>
        </p:nvSpPr>
        <p:spPr>
          <a:xfrm>
            <a:off x="3272589" y="4095140"/>
            <a:ext cx="2486158" cy="1208379"/>
          </a:xfrm>
          <a:prstGeom prst="flowChartProcess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ADIM 5</a:t>
            </a:r>
          </a:p>
          <a:p>
            <a:pPr algn="just"/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 </a:t>
            </a:r>
            <a:r>
              <a:rPr lang="tr-T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Raporu,Formatına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uygun olarak YİKOB tarafından Sayın Valimizin görüşü ile birlikte hazırlanır.</a:t>
            </a:r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7" name="Sol Ok 766"/>
          <p:cNvSpPr/>
          <p:nvPr/>
        </p:nvSpPr>
        <p:spPr>
          <a:xfrm>
            <a:off x="2127182" y="4431254"/>
            <a:ext cx="1079449" cy="317704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8" name="Akış Çizelgesi: İşlem 767"/>
          <p:cNvSpPr/>
          <p:nvPr/>
        </p:nvSpPr>
        <p:spPr>
          <a:xfrm>
            <a:off x="238125" y="3693968"/>
            <a:ext cx="1843427" cy="1850183"/>
          </a:xfrm>
          <a:prstGeom prst="flowChartProcess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ADIM 6</a:t>
            </a:r>
          </a:p>
          <a:p>
            <a:pPr algn="just"/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YİKOB tarafından hazırlanan nihai rapor  En geç 2019 Yılı Şubat ayı sonuna kadar Cumhurbaşkanlığına ve kurumların bağlı veya ilgili olduğu bakanlığa gönderilir</a:t>
            </a:r>
            <a:r>
              <a:rPr lang="tr-T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 rotWithShape="1">
          <a:blip r:embed="rId4"/>
          <a:srcRect l="19417" t="20666" r="17750" b="13111"/>
          <a:stretch/>
        </p:blipFill>
        <p:spPr>
          <a:xfrm>
            <a:off x="3488703" y="1422837"/>
            <a:ext cx="4691252" cy="1928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Resim 20"/>
          <p:cNvPicPr>
            <a:picLocks noChangeAspect="1"/>
          </p:cNvPicPr>
          <p:nvPr/>
        </p:nvPicPr>
        <p:blipFill rotWithShape="1">
          <a:blip r:embed="rId5"/>
          <a:srcRect l="28250" t="23629" r="10250" b="21555"/>
          <a:stretch/>
        </p:blipFill>
        <p:spPr>
          <a:xfrm>
            <a:off x="7305575" y="4799934"/>
            <a:ext cx="4391016" cy="1504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47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bilgi Yer Tutucusu 4"/>
          <p:cNvSpPr txBox="1">
            <a:spLocks/>
          </p:cNvSpPr>
          <p:nvPr/>
        </p:nvSpPr>
        <p:spPr>
          <a:xfrm>
            <a:off x="556121" y="63781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ADANA VALİLİĞİ YATIRIM İZLEME VE KOORDİNASYON BAŞKANLIĞI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Veri Yer Tutucusu 3"/>
          <p:cNvSpPr txBox="1">
            <a:spLocks/>
          </p:cNvSpPr>
          <p:nvPr/>
        </p:nvSpPr>
        <p:spPr>
          <a:xfrm>
            <a:off x="10030434" y="635476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04.12.2018</a:t>
            </a:r>
            <a:endParaRPr lang="tr-TR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6" descr="Bayra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93675"/>
            <a:ext cx="1048345" cy="553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046" y="193675"/>
            <a:ext cx="921606" cy="69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904736" y="261369"/>
            <a:ext cx="6521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altLang="tr-T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RAPOR HAZIRLAMA SÜRECİ</a:t>
            </a:r>
            <a:endParaRPr lang="tr-TR" altLang="tr-T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744834" y="1043819"/>
            <a:ext cx="11096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tr-TR" altLang="tr-TR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ve Program Metinlerinin Özellikle Hangi Bölümleri İncelenmelidir?</a:t>
            </a:r>
          </a:p>
          <a:p>
            <a:pPr>
              <a:spcBef>
                <a:spcPct val="0"/>
              </a:spcBef>
            </a:pPr>
            <a:endParaRPr lang="tr-TR" altLang="tr-T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Misyonumuz	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tr-TR" altLang="tr-T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Vizyonumuz</a:t>
            </a:r>
          </a:p>
          <a:p>
            <a:pPr>
              <a:spcBef>
                <a:spcPct val="0"/>
              </a:spcBef>
            </a:pPr>
            <a:r>
              <a:rPr lang="tr-TR" altLang="tr-T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Temalar, Stratejik Amaçlar, Hedefler,  Stratejiler ve Göstergeler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683559" y="3721475"/>
            <a:ext cx="11219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endParaRPr lang="tr-TR" altLang="tr-TR" sz="24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Kurumlar bağlı ve ilgili olduğu </a:t>
            </a:r>
            <a:r>
              <a:rPr lang="tr-TR" altLang="tr-T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bakanlığın, </a:t>
            </a:r>
            <a:r>
              <a:rPr lang="tr-TR" altLang="tr-T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hazırladıkları stratejik plan ve ilgili yılın performans programları göz önünde bulundurularak, ilgili birimin iş ve işlemlerinin bu stratejik plan ve performans programı hedefleri doğrultusunda </a:t>
            </a:r>
            <a:r>
              <a:rPr lang="tr-TR" altLang="tr-T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incelemesi yapılacaktır.</a:t>
            </a:r>
            <a:endParaRPr lang="tr-TR" altLang="tr-T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802</TotalTime>
  <Words>952</Words>
  <Application>Microsoft Office PowerPoint</Application>
  <PresentationFormat>Geniş ekran</PresentationFormat>
  <Paragraphs>196</Paragraphs>
  <Slides>22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Century Gothic</vt:lpstr>
      <vt:lpstr>Tahoma</vt:lpstr>
      <vt:lpstr>Wingdings</vt:lpstr>
      <vt:lpstr>Wingdings 3</vt:lpstr>
      <vt:lpstr>Dilim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Tuğçenur KUŞCU</dc:creator>
  <cp:lastModifiedBy>Mahmut KIRAÇ</cp:lastModifiedBy>
  <cp:revision>134</cp:revision>
  <dcterms:created xsi:type="dcterms:W3CDTF">2018-11-30T07:10:38Z</dcterms:created>
  <dcterms:modified xsi:type="dcterms:W3CDTF">2018-12-05T06:20:59Z</dcterms:modified>
</cp:coreProperties>
</file>